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7" r:id="rId5"/>
  </p:sldMasterIdLst>
  <p:notesMasterIdLst>
    <p:notesMasterId r:id="rId62"/>
  </p:notesMasterIdLst>
  <p:handoutMasterIdLst>
    <p:handoutMasterId r:id="rId63"/>
  </p:handoutMasterIdLst>
  <p:sldIdLst>
    <p:sldId id="327" r:id="rId6"/>
    <p:sldId id="333" r:id="rId7"/>
    <p:sldId id="334" r:id="rId8"/>
    <p:sldId id="381" r:id="rId9"/>
    <p:sldId id="335" r:id="rId10"/>
    <p:sldId id="298" r:id="rId11"/>
    <p:sldId id="336" r:id="rId12"/>
    <p:sldId id="338" r:id="rId13"/>
    <p:sldId id="339" r:id="rId14"/>
    <p:sldId id="341" r:id="rId15"/>
    <p:sldId id="337" r:id="rId16"/>
    <p:sldId id="343" r:id="rId17"/>
    <p:sldId id="342" r:id="rId18"/>
    <p:sldId id="340" r:id="rId19"/>
    <p:sldId id="344" r:id="rId20"/>
    <p:sldId id="345" r:id="rId21"/>
    <p:sldId id="346" r:id="rId22"/>
    <p:sldId id="347" r:id="rId23"/>
    <p:sldId id="349" r:id="rId24"/>
    <p:sldId id="348" r:id="rId25"/>
    <p:sldId id="351" r:id="rId26"/>
    <p:sldId id="352" r:id="rId27"/>
    <p:sldId id="284" r:id="rId28"/>
    <p:sldId id="350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294" r:id="rId46"/>
    <p:sldId id="369" r:id="rId47"/>
    <p:sldId id="370" r:id="rId48"/>
    <p:sldId id="372" r:id="rId49"/>
    <p:sldId id="371" r:id="rId50"/>
    <p:sldId id="321" r:id="rId51"/>
    <p:sldId id="373" r:id="rId52"/>
    <p:sldId id="374" r:id="rId53"/>
    <p:sldId id="375" r:id="rId54"/>
    <p:sldId id="376" r:id="rId55"/>
    <p:sldId id="288" r:id="rId56"/>
    <p:sldId id="377" r:id="rId57"/>
    <p:sldId id="378" r:id="rId58"/>
    <p:sldId id="379" r:id="rId59"/>
    <p:sldId id="380" r:id="rId60"/>
    <p:sldId id="329" r:id="rId6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124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Model</a:t>
            </a:r>
            <a:r>
              <a:rPr lang="en-US" baseline="0" dirty="0" smtClean="0"/>
              <a:t> vs Accuracy</a:t>
            </a:r>
            <a:endParaRPr lang="en-I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lt1"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83.33</c:v>
                </c:pt>
                <c:pt idx="1">
                  <c:v>83.33</c:v>
                </c:pt>
                <c:pt idx="2">
                  <c:v>83.33</c:v>
                </c:pt>
                <c:pt idx="3">
                  <c:v>83.33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C4-4B1F-88AA-C81788A0C2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2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F6C4-4B1F-88AA-C81788A0C2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3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Logistic Regression</c:v>
                </c:pt>
                <c:pt idx="1">
                  <c:v>SVM</c:v>
                </c:pt>
                <c:pt idx="2">
                  <c:v>Decision Tree</c:v>
                </c:pt>
                <c:pt idx="3">
                  <c:v>KNN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F6C4-4B1F-88AA-C81788A0C24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540650736"/>
        <c:axId val="540651064"/>
        <c:axId val="0"/>
      </c:bar3DChart>
      <c:catAx>
        <c:axId val="54065073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Model</a:t>
                </a:r>
                <a:endParaRPr lang="en-IN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651064"/>
        <c:crosses val="autoZero"/>
        <c:auto val="1"/>
        <c:lblAlgn val="ctr"/>
        <c:lblOffset val="100"/>
        <c:noMultiLvlLbl val="0"/>
      </c:catAx>
      <c:valAx>
        <c:axId val="540651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 smtClean="0"/>
                  <a:t>Accuracy</a:t>
                </a:r>
                <a:endParaRPr lang="en-IN" dirty="0"/>
              </a:p>
            </c:rich>
          </c:tx>
          <c:layout>
            <c:manualLayout>
              <c:xMode val="edge"/>
              <c:yMode val="edge"/>
              <c:x val="0.5026911909448819"/>
              <c:y val="0.953272766054026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650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>
      <a:softEdge rad="0"/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  <a:scene3d>
        <a:camera prst="orthographicFront"/>
        <a:lightRig rig="threePt" dir="t"/>
      </a:scene3d>
      <a:sp3d prstMaterial="translucentPowder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37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2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39034" y="67400"/>
            <a:ext cx="13688788" cy="7050285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832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1140400" y="2071767"/>
            <a:ext cx="3910000" cy="3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5599028" y="2071767"/>
            <a:ext cx="3910000" cy="3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73280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341033" y="67400"/>
            <a:ext cx="14168855" cy="679060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>
            <a:spLocks noGrp="1"/>
          </p:cNvSpPr>
          <p:nvPr>
            <p:ph type="ctrTitle"/>
          </p:nvPr>
        </p:nvSpPr>
        <p:spPr>
          <a:xfrm>
            <a:off x="2314233" y="2655767"/>
            <a:ext cx="75636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7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7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7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7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7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7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7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7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7733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158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67400"/>
            <a:ext cx="13827823" cy="7050285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211" name="Google Shape;211;p3"/>
          <p:cNvSpPr txBox="1">
            <a:spLocks noGrp="1"/>
          </p:cNvSpPr>
          <p:nvPr>
            <p:ph type="ctrTitle"/>
          </p:nvPr>
        </p:nvSpPr>
        <p:spPr>
          <a:xfrm>
            <a:off x="2176800" y="2230751"/>
            <a:ext cx="7838400" cy="173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subTitle" idx="1"/>
          </p:nvPr>
        </p:nvSpPr>
        <p:spPr>
          <a:xfrm>
            <a:off x="2176800" y="4098451"/>
            <a:ext cx="7838400" cy="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1067"/>
              </a:spcBef>
              <a:spcAft>
                <a:spcPts val="1067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3524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67400"/>
            <a:ext cx="13827823" cy="7050285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312" name="Google Shape;312;p4"/>
          <p:cNvSpPr txBox="1">
            <a:spLocks noGrp="1"/>
          </p:cNvSpPr>
          <p:nvPr>
            <p:ph type="body" idx="1"/>
          </p:nvPr>
        </p:nvSpPr>
        <p:spPr>
          <a:xfrm>
            <a:off x="2234100" y="2882400"/>
            <a:ext cx="7704800" cy="1093200"/>
          </a:xfrm>
          <a:prstGeom prst="rect">
            <a:avLst/>
          </a:prstGeom>
          <a:effectLst>
            <a:outerShdw blurRad="28575" dist="9525" dir="5400000" algn="bl" rotWithShape="0">
              <a:schemeClr val="dk1">
                <a:alpha val="38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54185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➢"/>
              <a:defRPr sz="3733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1219170" lvl="1" indent="-541853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▻"/>
              <a:defRPr sz="3733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828754" lvl="2" indent="-541853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3733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2438339" lvl="3" indent="-541853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3733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3047924" lvl="4" indent="-541853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3733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3657509" lvl="5" indent="-541853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3733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4267093" lvl="6" indent="-541853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●"/>
              <a:defRPr sz="3733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4876678" lvl="7" indent="-541853" algn="ctr" rtl="0"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Light"/>
              <a:buChar char="○"/>
              <a:defRPr sz="3733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5486263" lvl="8" indent="-541853" algn="ctr" rtl="0">
              <a:spcBef>
                <a:spcPts val="1067"/>
              </a:spcBef>
              <a:spcAft>
                <a:spcPts val="1067"/>
              </a:spcAft>
              <a:buClr>
                <a:schemeClr val="lt1"/>
              </a:buClr>
              <a:buSzPts val="2800"/>
              <a:buFont typeface="Space Grotesk Light"/>
              <a:buChar char="■"/>
              <a:defRPr sz="3733">
                <a:solidFill>
                  <a:schemeClr val="l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3" name="Google Shape;313;p4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86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39034" y="67400"/>
            <a:ext cx="13688788" cy="7050285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391" name="Google Shape;391;p5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832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body" idx="1"/>
          </p:nvPr>
        </p:nvSpPr>
        <p:spPr>
          <a:xfrm>
            <a:off x="1140400" y="2071767"/>
            <a:ext cx="8321200" cy="377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marL="1219170" lvl="1" indent="-491054" rtl="0">
              <a:spcBef>
                <a:spcPts val="1067"/>
              </a:spcBef>
              <a:spcAft>
                <a:spcPts val="0"/>
              </a:spcAft>
              <a:buSzPts val="2200"/>
              <a:buChar char="▻"/>
              <a:defRPr/>
            </a:lvl2pPr>
            <a:lvl3pPr marL="1828754" lvl="2" indent="-491054" rtl="0">
              <a:spcBef>
                <a:spcPts val="1067"/>
              </a:spcBef>
              <a:spcAft>
                <a:spcPts val="0"/>
              </a:spcAft>
              <a:buSzPts val="2200"/>
              <a:buChar char="■"/>
              <a:defRPr/>
            </a:lvl3pPr>
            <a:lvl4pPr marL="2438339" lvl="3" indent="-491054" rtl="0">
              <a:spcBef>
                <a:spcPts val="1067"/>
              </a:spcBef>
              <a:spcAft>
                <a:spcPts val="0"/>
              </a:spcAft>
              <a:buSzPts val="2200"/>
              <a:buChar char="●"/>
              <a:defRPr/>
            </a:lvl4pPr>
            <a:lvl5pPr marL="3047924" lvl="4" indent="-491054" rtl="0">
              <a:spcBef>
                <a:spcPts val="1067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 rtl="0">
              <a:spcBef>
                <a:spcPts val="1067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 rtl="0">
              <a:spcBef>
                <a:spcPts val="1067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 rtl="0">
              <a:spcBef>
                <a:spcPts val="1067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 rtl="0">
              <a:spcBef>
                <a:spcPts val="1067"/>
              </a:spcBef>
              <a:spcAft>
                <a:spcPts val="1067"/>
              </a:spcAft>
              <a:buSzPts val="22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93" name="Google Shape;393;p5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6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39034" y="67400"/>
            <a:ext cx="13688788" cy="7050285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471" name="Google Shape;471;p6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832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2" name="Google Shape;472;p6"/>
          <p:cNvSpPr txBox="1">
            <a:spLocks noGrp="1"/>
          </p:cNvSpPr>
          <p:nvPr>
            <p:ph type="body" idx="1"/>
          </p:nvPr>
        </p:nvSpPr>
        <p:spPr>
          <a:xfrm>
            <a:off x="1140400" y="2071767"/>
            <a:ext cx="3910000" cy="3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3" name="Google Shape;473;p6"/>
          <p:cNvSpPr txBox="1">
            <a:spLocks noGrp="1"/>
          </p:cNvSpPr>
          <p:nvPr>
            <p:ph type="body" idx="2"/>
          </p:nvPr>
        </p:nvSpPr>
        <p:spPr>
          <a:xfrm>
            <a:off x="5599028" y="2071767"/>
            <a:ext cx="3910000" cy="39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667"/>
            </a:lvl1pPr>
            <a:lvl2pPr marL="1219170" lvl="1" indent="-474121" rtl="0">
              <a:spcBef>
                <a:spcPts val="1067"/>
              </a:spcBef>
              <a:spcAft>
                <a:spcPts val="0"/>
              </a:spcAft>
              <a:buSzPts val="2000"/>
              <a:buChar char="▻"/>
              <a:defRPr sz="2667"/>
            </a:lvl2pPr>
            <a:lvl3pPr marL="1828754" lvl="2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 rtl="0">
              <a:spcBef>
                <a:spcPts val="1067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 rtl="0">
              <a:spcBef>
                <a:spcPts val="1067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 rtl="0">
              <a:spcBef>
                <a:spcPts val="1067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 rtl="0">
              <a:spcBef>
                <a:spcPts val="1067"/>
              </a:spcBef>
              <a:spcAft>
                <a:spcPts val="1067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821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39034" y="67400"/>
            <a:ext cx="13688788" cy="7050285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541" name="Google Shape;541;p7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89320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42" name="Google Shape;542;p7"/>
          <p:cNvSpPr txBox="1">
            <a:spLocks noGrp="1"/>
          </p:cNvSpPr>
          <p:nvPr>
            <p:ph type="body" idx="1"/>
          </p:nvPr>
        </p:nvSpPr>
        <p:spPr>
          <a:xfrm>
            <a:off x="1140579" y="2071767"/>
            <a:ext cx="2782800" cy="42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2133"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▻"/>
              <a:defRPr sz="2133"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43" name="Google Shape;543;p7"/>
          <p:cNvSpPr txBox="1">
            <a:spLocks noGrp="1"/>
          </p:cNvSpPr>
          <p:nvPr>
            <p:ph type="body" idx="2"/>
          </p:nvPr>
        </p:nvSpPr>
        <p:spPr>
          <a:xfrm>
            <a:off x="4215204" y="2071767"/>
            <a:ext cx="2782800" cy="42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2133"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▻"/>
              <a:defRPr sz="2133"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44" name="Google Shape;544;p7"/>
          <p:cNvSpPr txBox="1">
            <a:spLocks noGrp="1"/>
          </p:cNvSpPr>
          <p:nvPr>
            <p:ph type="body" idx="3"/>
          </p:nvPr>
        </p:nvSpPr>
        <p:spPr>
          <a:xfrm>
            <a:off x="7289829" y="2071767"/>
            <a:ext cx="2782800" cy="42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2133"/>
            </a:lvl1pPr>
            <a:lvl2pPr marL="1219170" lvl="1" indent="-440256" rtl="0">
              <a:spcBef>
                <a:spcPts val="1067"/>
              </a:spcBef>
              <a:spcAft>
                <a:spcPts val="0"/>
              </a:spcAft>
              <a:buSzPts val="1600"/>
              <a:buChar char="▻"/>
              <a:defRPr sz="2133"/>
            </a:lvl2pPr>
            <a:lvl3pPr marL="1828754" lvl="2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spcBef>
                <a:spcPts val="1067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spcBef>
                <a:spcPts val="1067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spcBef>
                <a:spcPts val="1067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spcBef>
                <a:spcPts val="1067"/>
              </a:spcBef>
              <a:spcAft>
                <a:spcPts val="1067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45" name="Google Shape;545;p7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27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39034" y="67400"/>
            <a:ext cx="13688788" cy="7050285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623" name="Google Shape;623;p8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832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24" name="Google Shape;624;p8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70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Clouds only">
  <p:cSld name="Title only - Clouds only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39034" y="67400"/>
            <a:ext cx="13688788" cy="7050285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669" name="Google Shape;669;p9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8321200" cy="52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0" name="Google Shape;670;p9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888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39034" y="67400"/>
            <a:ext cx="13688788" cy="7050285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748" name="Google Shape;748;p10"/>
          <p:cNvSpPr txBox="1">
            <a:spLocks noGrp="1"/>
          </p:cNvSpPr>
          <p:nvPr>
            <p:ph type="body" idx="1"/>
          </p:nvPr>
        </p:nvSpPr>
        <p:spPr>
          <a:xfrm>
            <a:off x="1140400" y="5570267"/>
            <a:ext cx="7744800" cy="3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rtl="0">
              <a:spcBef>
                <a:spcPts val="0"/>
              </a:spcBef>
              <a:spcAft>
                <a:spcPts val="1067"/>
              </a:spcAft>
              <a:buSzPts val="1800"/>
              <a:buNone/>
              <a:defRPr sz="24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49" name="Google Shape;749;p10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91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39034" y="67400"/>
            <a:ext cx="13688788" cy="7050285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name="adj" fmla="val 25183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11" h="163131" extrusionOk="0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73" h="674116" extrusionOk="0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1810" h="674116" extrusionOk="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180" h="1508680" extrusionOk="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793" h="1508315" extrusionOk="0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470" h="148145" extrusionOk="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58" h="148082" extrusionOk="0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76" h="613536" extrusionOk="0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47320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louds only">
  <p:cSld name="Blank - Clouds only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69599" y="67401"/>
            <a:ext cx="12341433" cy="6994313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avLst/>
              <a:gdLst/>
              <a:ahLst/>
              <a:cxnLst/>
              <a:rect l="l" t="t" r="r" b="b"/>
              <a:pathLst>
                <a:path w="2870834" h="977784" extrusionOk="0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avLst/>
              <a:gdLst/>
              <a:ahLst/>
              <a:cxnLst/>
              <a:rect l="l" t="t" r="r" b="b"/>
              <a:pathLst>
                <a:path w="2580326" h="1182002" extrusionOk="0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avLst/>
              <a:gdLst/>
              <a:ahLst/>
              <a:cxnLst/>
              <a:rect l="l" t="t" r="r" b="b"/>
              <a:pathLst>
                <a:path w="3674584" h="1400344" extrusionOk="0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avLst/>
              <a:gdLst/>
              <a:ahLst/>
              <a:cxnLst/>
              <a:rect l="l" t="t" r="r" b="b"/>
              <a:pathLst>
                <a:path w="5472493" h="2349788" extrusionOk="0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avLst/>
                <a:gdLst/>
                <a:ahLst/>
                <a:cxnLst/>
                <a:rect l="l" t="t" r="r" b="b"/>
                <a:pathLst>
                  <a:path w="2771" h="2771" extrusionOk="0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/>
                  <a:t>  </a:t>
                </a:r>
                <a:endParaRPr sz="2400"/>
              </a:p>
            </p:txBody>
          </p:sp>
        </p:grpSp>
      </p:grpSp>
      <p:sp>
        <p:nvSpPr>
          <p:cNvPr id="872" name="Google Shape;872;p12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420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2548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083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847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3683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0400" y="1114667"/>
            <a:ext cx="8321200" cy="5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Light"/>
              <a:buNone/>
              <a:defRPr sz="3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0400" y="2071767"/>
            <a:ext cx="8321200" cy="3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marL="914400" lvl="1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61299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733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lvl="1" algn="ctr" rtl="0">
              <a:buNone/>
              <a:defRPr sz="1733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lvl="2" algn="ctr" rtl="0">
              <a:buNone/>
              <a:defRPr sz="1733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lvl="3" algn="ctr" rtl="0">
              <a:buNone/>
              <a:defRPr sz="1733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lvl="4" algn="ctr" rtl="0">
              <a:buNone/>
              <a:defRPr sz="1733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lvl="5" algn="ctr" rtl="0">
              <a:buNone/>
              <a:defRPr sz="1733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lvl="6" algn="ctr" rtl="0">
              <a:buNone/>
              <a:defRPr sz="1733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lvl="7" algn="ctr" rtl="0">
              <a:buNone/>
              <a:defRPr sz="1733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lvl="8" algn="ctr" rtl="0">
              <a:buNone/>
              <a:defRPr sz="1733">
                <a:solidFill>
                  <a:schemeClr val="accent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679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pioneerHitesh/IBM_Data_Science_Capstone/blob/main/Data%20Collection%20with%20Web%20Scraping.ipynb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thub.com/pioneerHitesh/IBM_Data_Science_Capstone/blob/main/EDA.ipynb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oneerHitesh/IBM_Data_Science_Capstone/blob/main/EDA%20with%20Data%20Visualization.ipynb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oneerHitesh/IBM_Data_Science_Capstone/blob/main/EDA%20with%20SQL.ipynb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oneerHitesh/IBM_Data_Science_Capstone/blob/main/Interactive%20Visual%20Analytics%20with%20Folium%20lab.ipynb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oneerHitesh/IBM_Data_Science_Capstone/blob/main/Dash%20app.py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github.com/pioneerHitesh/IBM_Data_Science_Capstone/blob/main/Machine%20Learning%20Prediction.ipynb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bianca-free-presentation-template/17796" TargetMode="External"/><Relationship Id="rId2" Type="http://schemas.openxmlformats.org/officeDocument/2006/relationships/hyperlink" Target="https://github.com/pioneerHitesh/IBM_Data_Science_Capstone/blob/main/Machine%20Learning%20Prediction.ipynb" TargetMode="Externa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oneerHitesh/IBM_Data_Science_Capstone/blob/main/Data%20collection%20API.ipynb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oneerHitesh/IBM_Data_Science_Capstone/blob/main/Data%20collection%20API.ipynb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100" b="1" dirty="0" smtClean="0">
                <a:latin typeface="Abadi"/>
                <a:ea typeface="SF Pro" pitchFamily="2" charset="0"/>
                <a:cs typeface="SF Pro" pitchFamily="2" charset="0"/>
              </a:rPr>
              <a:t>Hitesh Tolani</a:t>
            </a:r>
            <a:endParaRPr lang="en-US" sz="2100" b="1" dirty="0"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100" b="1" dirty="0" smtClean="0"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3-2-2022</a:t>
            </a:r>
            <a:endParaRPr lang="en-US" sz="2100" b="1" dirty="0"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478919" y="2908571"/>
            <a:ext cx="5163123" cy="476654"/>
          </a:xfrm>
        </p:spPr>
        <p:txBody>
          <a:bodyPr/>
          <a:lstStyle/>
          <a:p>
            <a:r>
              <a:rPr lang="en-IN" dirty="0" smtClean="0"/>
              <a:t>Data Collection Scraping</a:t>
            </a:r>
            <a:endParaRPr lang="en-IN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idx="2"/>
          </p:nvPr>
        </p:nvSpPr>
        <p:spPr>
          <a:xfrm>
            <a:off x="2062264" y="5176433"/>
            <a:ext cx="1643974" cy="482658"/>
          </a:xfrm>
        </p:spPr>
        <p:txBody>
          <a:bodyPr/>
          <a:lstStyle/>
          <a:p>
            <a:pPr marL="135464" indent="0">
              <a:buNone/>
            </a:pPr>
            <a:r>
              <a:rPr lang="en-IN" dirty="0" smtClean="0">
                <a:hlinkClick r:id="rId2"/>
              </a:rPr>
              <a:t>Notebook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29" y="141050"/>
            <a:ext cx="5926270" cy="64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2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400" y="850467"/>
            <a:ext cx="3130043" cy="528400"/>
          </a:xfrm>
        </p:spPr>
        <p:txBody>
          <a:bodyPr/>
          <a:lstStyle/>
          <a:p>
            <a:r>
              <a:rPr lang="en-IN" dirty="0" smtClean="0"/>
              <a:t>Data Wrangling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123" y="1994170"/>
            <a:ext cx="10279872" cy="3511685"/>
          </a:xfrm>
        </p:spPr>
        <p:txBody>
          <a:bodyPr/>
          <a:lstStyle/>
          <a:p>
            <a:r>
              <a:rPr lang="en-IN" dirty="0" smtClean="0"/>
              <a:t>In the </a:t>
            </a:r>
            <a:r>
              <a:rPr lang="en-IN" dirty="0" err="1" smtClean="0"/>
              <a:t>dataframe</a:t>
            </a:r>
            <a:r>
              <a:rPr lang="en-IN" dirty="0" smtClean="0"/>
              <a:t> , the column outcome has 8 possible values </a:t>
            </a:r>
            <a:r>
              <a:rPr lang="en-IN" dirty="0"/>
              <a:t>(True </a:t>
            </a:r>
            <a:r>
              <a:rPr lang="en-IN" dirty="0" smtClean="0"/>
              <a:t>Ocean , False Ocean , True RTLS, False RTLS ,</a:t>
            </a:r>
            <a:r>
              <a:rPr lang="en-IN" dirty="0"/>
              <a:t> True ASDS </a:t>
            </a:r>
            <a:r>
              <a:rPr lang="en-IN" dirty="0" smtClean="0"/>
              <a:t>, False ASDS , None ASDS and None None).</a:t>
            </a:r>
          </a:p>
          <a:p>
            <a:pPr marL="135464" indent="0">
              <a:buNone/>
            </a:pPr>
            <a:endParaRPr lang="en-IN" dirty="0" smtClean="0"/>
          </a:p>
          <a:p>
            <a:r>
              <a:rPr lang="en-IN" dirty="0"/>
              <a:t>True Ocean means the rocket was landed successfully to </a:t>
            </a:r>
          </a:p>
          <a:p>
            <a:pPr marL="135464" indent="0">
              <a:buNone/>
            </a:pPr>
            <a:r>
              <a:rPr lang="en-IN" dirty="0"/>
              <a:t>      a specific part of ocean. False Ocean means the rocket </a:t>
            </a:r>
          </a:p>
          <a:p>
            <a:pPr marL="135464" indent="0">
              <a:buNone/>
            </a:pPr>
            <a:r>
              <a:rPr lang="en-IN" dirty="0"/>
              <a:t>      was landed unsuccessfully to  a specific part of ocean</a:t>
            </a:r>
            <a:r>
              <a:rPr lang="en-IN" dirty="0" smtClean="0"/>
              <a:t>.</a:t>
            </a:r>
            <a:endParaRPr lang="en-IN" dirty="0"/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endParaRPr lang="en-IN" dirty="0"/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270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400" y="850467"/>
            <a:ext cx="3130043" cy="528400"/>
          </a:xfrm>
        </p:spPr>
        <p:txBody>
          <a:bodyPr/>
          <a:lstStyle/>
          <a:p>
            <a:r>
              <a:rPr lang="en-IN" dirty="0" smtClean="0"/>
              <a:t>Data Wrangling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123" y="1488332"/>
            <a:ext cx="10279872" cy="4641603"/>
          </a:xfrm>
        </p:spPr>
        <p:txBody>
          <a:bodyPr/>
          <a:lstStyle/>
          <a:p>
            <a:r>
              <a:rPr lang="en-IN" dirty="0"/>
              <a:t>True </a:t>
            </a:r>
            <a:r>
              <a:rPr lang="en-IN" dirty="0" smtClean="0"/>
              <a:t>RTLS means </a:t>
            </a:r>
            <a:r>
              <a:rPr lang="en-IN" dirty="0"/>
              <a:t>the rocket was landed successfully to </a:t>
            </a:r>
          </a:p>
          <a:p>
            <a:pPr marL="135464" indent="0">
              <a:buNone/>
            </a:pPr>
            <a:r>
              <a:rPr lang="en-IN" dirty="0"/>
              <a:t>      </a:t>
            </a:r>
            <a:r>
              <a:rPr lang="en-IN" dirty="0" smtClean="0"/>
              <a:t>a ground pad. </a:t>
            </a:r>
            <a:r>
              <a:rPr lang="en-IN" dirty="0"/>
              <a:t>False </a:t>
            </a:r>
            <a:r>
              <a:rPr lang="en-IN" dirty="0" smtClean="0"/>
              <a:t>RTLS means </a:t>
            </a:r>
            <a:r>
              <a:rPr lang="en-IN" dirty="0"/>
              <a:t>the rocket </a:t>
            </a:r>
          </a:p>
          <a:p>
            <a:pPr marL="135464" indent="0">
              <a:buNone/>
            </a:pPr>
            <a:r>
              <a:rPr lang="en-IN" dirty="0"/>
              <a:t>      was landed unsuccessfully to  </a:t>
            </a:r>
            <a:r>
              <a:rPr lang="en-IN" dirty="0" smtClean="0"/>
              <a:t>a ground pad .</a:t>
            </a:r>
            <a:endParaRPr lang="en-IN" dirty="0"/>
          </a:p>
          <a:p>
            <a:pPr marL="135464" indent="0">
              <a:buNone/>
            </a:pPr>
            <a:endParaRPr lang="en-IN" dirty="0" smtClean="0"/>
          </a:p>
          <a:p>
            <a:r>
              <a:rPr lang="en-IN" dirty="0"/>
              <a:t>True </a:t>
            </a:r>
            <a:r>
              <a:rPr lang="en-IN" dirty="0" smtClean="0"/>
              <a:t>ASDS means </a:t>
            </a:r>
            <a:r>
              <a:rPr lang="en-IN" dirty="0"/>
              <a:t>the rocket was landed successfully to </a:t>
            </a:r>
          </a:p>
          <a:p>
            <a:pPr marL="135464" indent="0">
              <a:buNone/>
            </a:pPr>
            <a:r>
              <a:rPr lang="en-IN" dirty="0"/>
              <a:t>      </a:t>
            </a:r>
            <a:r>
              <a:rPr lang="en-IN" dirty="0" smtClean="0"/>
              <a:t>a drone ship. </a:t>
            </a:r>
            <a:r>
              <a:rPr lang="en-IN" dirty="0"/>
              <a:t>False </a:t>
            </a:r>
            <a:r>
              <a:rPr lang="en-IN" dirty="0" smtClean="0"/>
              <a:t>ASDS means </a:t>
            </a:r>
            <a:r>
              <a:rPr lang="en-IN" dirty="0"/>
              <a:t>the rocket </a:t>
            </a:r>
            <a:r>
              <a:rPr lang="en-IN" dirty="0" smtClean="0"/>
              <a:t> was </a:t>
            </a:r>
          </a:p>
          <a:p>
            <a:pPr marL="135464" indent="0">
              <a:buNone/>
            </a:pPr>
            <a:r>
              <a:rPr lang="en-IN" dirty="0" smtClean="0"/>
              <a:t>      landed unsuccessfully to drone ship.</a:t>
            </a:r>
          </a:p>
          <a:p>
            <a:pPr marL="135464" indent="0">
              <a:buNone/>
            </a:pPr>
            <a:endParaRPr lang="en-IN" dirty="0" smtClean="0"/>
          </a:p>
          <a:p>
            <a:r>
              <a:rPr lang="en-IN" dirty="0" smtClean="0"/>
              <a:t>None ASDS and None </a:t>
            </a:r>
            <a:r>
              <a:rPr lang="en-IN" dirty="0" err="1" smtClean="0"/>
              <a:t>None</a:t>
            </a:r>
            <a:r>
              <a:rPr lang="en-IN" dirty="0" smtClean="0"/>
              <a:t> means the rocket was landed </a:t>
            </a:r>
            <a:r>
              <a:rPr lang="en-IN" dirty="0"/>
              <a:t> </a:t>
            </a:r>
            <a:r>
              <a:rPr lang="en-IN" dirty="0" smtClean="0"/>
              <a:t> unsuccessfully.</a:t>
            </a:r>
          </a:p>
          <a:p>
            <a:pPr marL="135464" indent="0">
              <a:buNone/>
            </a:pPr>
            <a:r>
              <a:rPr lang="en-IN" dirty="0" smtClean="0"/>
              <a:t>  </a:t>
            </a:r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endParaRPr lang="en-IN" dirty="0"/>
          </a:p>
          <a:p>
            <a:pPr marL="135464" indent="0">
              <a:buNone/>
            </a:pPr>
            <a:endParaRPr lang="en-IN" dirty="0"/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endParaRPr lang="en-IN" dirty="0"/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8544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1406779" y="2908571"/>
            <a:ext cx="2954944" cy="476654"/>
          </a:xfrm>
        </p:spPr>
        <p:txBody>
          <a:bodyPr/>
          <a:lstStyle/>
          <a:p>
            <a:r>
              <a:rPr lang="en-IN" dirty="0" smtClean="0"/>
              <a:t>Data Wrangling</a:t>
            </a:r>
            <a:endParaRPr lang="en-IN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idx="2"/>
          </p:nvPr>
        </p:nvSpPr>
        <p:spPr>
          <a:xfrm>
            <a:off x="2062264" y="5176433"/>
            <a:ext cx="1643974" cy="482658"/>
          </a:xfrm>
        </p:spPr>
        <p:txBody>
          <a:bodyPr/>
          <a:lstStyle/>
          <a:p>
            <a:pPr marL="135464" indent="0">
              <a:buNone/>
            </a:pPr>
            <a:r>
              <a:rPr lang="en-IN" dirty="0" smtClean="0">
                <a:hlinkClick r:id="rId2"/>
              </a:rPr>
              <a:t>Notebook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706" y="204280"/>
            <a:ext cx="6480898" cy="636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6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73" y="146617"/>
            <a:ext cx="5124213" cy="528400"/>
          </a:xfrm>
        </p:spPr>
        <p:txBody>
          <a:bodyPr/>
          <a:lstStyle/>
          <a:p>
            <a:r>
              <a:rPr lang="en-IN" dirty="0" smtClean="0"/>
              <a:t>EDA with Data Visualization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458" y="950849"/>
            <a:ext cx="7427665" cy="5586137"/>
          </a:xfrm>
        </p:spPr>
        <p:txBody>
          <a:bodyPr/>
          <a:lstStyle/>
          <a:p>
            <a:pPr marL="135464" indent="0">
              <a:buNone/>
            </a:pPr>
            <a:r>
              <a:rPr lang="en-IN" dirty="0" smtClean="0"/>
              <a:t>Scatter Plot :</a:t>
            </a:r>
          </a:p>
          <a:p>
            <a:pPr marL="135464" indent="0">
              <a:buNone/>
            </a:pPr>
            <a:r>
              <a:rPr lang="en-IN" dirty="0" smtClean="0"/>
              <a:t>It is used to represent the correlation</a:t>
            </a:r>
            <a:r>
              <a:rPr lang="en-IN" dirty="0"/>
              <a:t> </a:t>
            </a:r>
            <a:r>
              <a:rPr lang="en-IN" dirty="0" smtClean="0"/>
              <a:t>between </a:t>
            </a:r>
            <a:r>
              <a:rPr lang="en-IN" dirty="0"/>
              <a:t>t</a:t>
            </a:r>
            <a:r>
              <a:rPr lang="en-IN" dirty="0" smtClean="0"/>
              <a:t>he variables in the dataset .</a:t>
            </a:r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r>
              <a:rPr lang="en-IN" dirty="0"/>
              <a:t>Bar Plot :</a:t>
            </a:r>
          </a:p>
          <a:p>
            <a:pPr marL="135464" indent="0">
              <a:buNone/>
            </a:pPr>
            <a:r>
              <a:rPr lang="en-US" dirty="0"/>
              <a:t>It is used to presents categorical data with rectangular bars with heights or lengths proportional to the values that they represent</a:t>
            </a:r>
            <a:r>
              <a:rPr lang="en-US" dirty="0" smtClean="0"/>
              <a:t>.</a:t>
            </a:r>
          </a:p>
          <a:p>
            <a:pPr marL="135464" indent="0">
              <a:buNone/>
            </a:pPr>
            <a:endParaRPr lang="en-US" dirty="0" smtClean="0"/>
          </a:p>
          <a:p>
            <a:pPr marL="135464" indent="0">
              <a:buNone/>
            </a:pPr>
            <a:r>
              <a:rPr lang="en-US" dirty="0" smtClean="0"/>
              <a:t>Line Plot:</a:t>
            </a:r>
          </a:p>
          <a:p>
            <a:pPr marL="135464" indent="0">
              <a:buNone/>
            </a:pPr>
            <a:r>
              <a:rPr lang="en-US" dirty="0" smtClean="0"/>
              <a:t>It displays data as marks above a number line , showing the frequency of each value.</a:t>
            </a:r>
            <a:endParaRPr lang="en-US" dirty="0"/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endParaRPr lang="en-IN" sz="2000" dirty="0"/>
          </a:p>
          <a:p>
            <a:endParaRPr lang="en-IN" sz="2000" dirty="0"/>
          </a:p>
          <a:p>
            <a:endParaRPr lang="en-US" sz="2000" dirty="0"/>
          </a:p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14</a:t>
            </a:fld>
            <a:endParaRPr lang="en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7840493" y="1068800"/>
            <a:ext cx="3910000" cy="5468186"/>
          </a:xfrm>
        </p:spPr>
        <p:txBody>
          <a:bodyPr/>
          <a:lstStyle/>
          <a:p>
            <a:pPr marL="135464" indent="0">
              <a:buNone/>
            </a:pPr>
            <a:r>
              <a:rPr lang="en-IN" dirty="0"/>
              <a:t>Scatter Plot plotted:</a:t>
            </a:r>
          </a:p>
          <a:p>
            <a:r>
              <a:rPr lang="en-US" sz="2000" dirty="0"/>
              <a:t>Flight Number VS Launch Site</a:t>
            </a:r>
          </a:p>
          <a:p>
            <a:r>
              <a:rPr lang="en-IN" sz="2000" dirty="0"/>
              <a:t>Payload VS Launch Site</a:t>
            </a:r>
          </a:p>
          <a:p>
            <a:r>
              <a:rPr lang="en-IN" sz="2000" dirty="0"/>
              <a:t>Flight Number VS Orbit type</a:t>
            </a:r>
          </a:p>
          <a:p>
            <a:r>
              <a:rPr lang="en-IN" sz="2000" dirty="0"/>
              <a:t>Payload and Orbit </a:t>
            </a:r>
            <a:r>
              <a:rPr lang="en-IN" sz="2000" dirty="0" smtClean="0"/>
              <a:t>type</a:t>
            </a:r>
          </a:p>
          <a:p>
            <a:pPr marL="135464" indent="0">
              <a:buNone/>
            </a:pPr>
            <a:endParaRPr lang="en-IN" sz="2400" dirty="0"/>
          </a:p>
          <a:p>
            <a:pPr marL="135464" indent="0">
              <a:buNone/>
            </a:pPr>
            <a:r>
              <a:rPr lang="en-US" dirty="0"/>
              <a:t>Bar Plot Plotted :</a:t>
            </a:r>
          </a:p>
          <a:p>
            <a:r>
              <a:rPr lang="en-US" sz="2000" dirty="0"/>
              <a:t>Orbit vs Success </a:t>
            </a:r>
            <a:r>
              <a:rPr lang="en-US" sz="2000" dirty="0" smtClean="0"/>
              <a:t>Rate</a:t>
            </a:r>
          </a:p>
          <a:p>
            <a:pPr marL="135464" indent="0">
              <a:buNone/>
            </a:pPr>
            <a:endParaRPr lang="en-US" sz="2000" dirty="0" smtClean="0"/>
          </a:p>
          <a:p>
            <a:pPr marL="135464" indent="0">
              <a:buNone/>
            </a:pPr>
            <a:r>
              <a:rPr lang="en-US" sz="2800" dirty="0" smtClean="0"/>
              <a:t>Line Plot Plotted:</a:t>
            </a:r>
          </a:p>
          <a:p>
            <a:r>
              <a:rPr lang="en-US" sz="2000" dirty="0" smtClean="0"/>
              <a:t>Success Rate VS Year</a:t>
            </a:r>
          </a:p>
          <a:p>
            <a:pPr marL="135464" indent="0">
              <a:buNone/>
            </a:pPr>
            <a:endParaRPr lang="en-IN" sz="2800" dirty="0" smtClean="0"/>
          </a:p>
          <a:p>
            <a:pPr marL="135464" indent="0">
              <a:buNone/>
            </a:pP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8823596" y="5889120"/>
            <a:ext cx="1787990" cy="50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5464" indent="0">
              <a:buNone/>
            </a:pPr>
            <a:r>
              <a:rPr lang="en-IN" sz="2670" dirty="0">
                <a:latin typeface="Space Grotesk Light"/>
                <a:hlinkClick r:id="rId2"/>
              </a:rPr>
              <a:t>Notebook</a:t>
            </a:r>
            <a:endParaRPr lang="en-IN" sz="2670" dirty="0">
              <a:latin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523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485" y="122446"/>
            <a:ext cx="8321200" cy="528400"/>
          </a:xfrm>
        </p:spPr>
        <p:txBody>
          <a:bodyPr/>
          <a:lstStyle/>
          <a:p>
            <a:r>
              <a:rPr lang="en-IN" dirty="0" smtClean="0"/>
              <a:t>EDA with SQL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15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94485" y="826626"/>
            <a:ext cx="10795438" cy="5661723"/>
          </a:xfrm>
        </p:spPr>
        <p:txBody>
          <a:bodyPr/>
          <a:lstStyle/>
          <a:p>
            <a:pPr marL="135464" indent="0">
              <a:buNone/>
            </a:pPr>
            <a:r>
              <a:rPr lang="en-IN" dirty="0" smtClean="0"/>
              <a:t>The following SQL queries where used to perform EDA on the dataset:</a:t>
            </a:r>
          </a:p>
          <a:p>
            <a:pPr marL="135464" indent="0">
              <a:buNone/>
            </a:pPr>
            <a:endParaRPr lang="en-IN" dirty="0" smtClean="0"/>
          </a:p>
          <a:p>
            <a:r>
              <a:rPr lang="en-US" sz="1800" dirty="0"/>
              <a:t>Display the names of the unique launch sites in the space </a:t>
            </a:r>
            <a:r>
              <a:rPr lang="en-US" sz="1800" dirty="0" smtClean="0"/>
              <a:t>mission.</a:t>
            </a:r>
            <a:endParaRPr lang="en-US" sz="1800" dirty="0"/>
          </a:p>
          <a:p>
            <a:r>
              <a:rPr lang="en-US" sz="1800" dirty="0"/>
              <a:t>Display 5 records where launch sites begin with the string </a:t>
            </a:r>
            <a:r>
              <a:rPr lang="en-US" sz="1800" dirty="0" smtClean="0"/>
              <a:t>'CCA‘.</a:t>
            </a:r>
            <a:endParaRPr lang="en-US" sz="1800" dirty="0"/>
          </a:p>
          <a:p>
            <a:r>
              <a:rPr lang="en-US" sz="1800" dirty="0"/>
              <a:t>Display the total payload mass carried by boosters launched by NASA (CRS</a:t>
            </a:r>
            <a:r>
              <a:rPr lang="en-US" sz="1800" dirty="0" smtClean="0"/>
              <a:t>).</a:t>
            </a:r>
            <a:endParaRPr lang="en-US" sz="1800" dirty="0"/>
          </a:p>
          <a:p>
            <a:r>
              <a:rPr lang="en-US" sz="1800" dirty="0"/>
              <a:t>Display average payload mass carried by booster version F9 </a:t>
            </a:r>
            <a:r>
              <a:rPr lang="en-US" sz="1800" dirty="0" smtClean="0"/>
              <a:t>v1.1.</a:t>
            </a:r>
            <a:endParaRPr lang="en-US" sz="1800" dirty="0"/>
          </a:p>
          <a:p>
            <a:r>
              <a:rPr lang="en-US" sz="1800" dirty="0"/>
              <a:t>List the date when the first successful landing outcome in ground pad was </a:t>
            </a:r>
            <a:r>
              <a:rPr lang="en-US" sz="1800" dirty="0" smtClean="0"/>
              <a:t>achieved.</a:t>
            </a:r>
            <a:endParaRPr lang="en-US" sz="1800" dirty="0"/>
          </a:p>
          <a:p>
            <a:r>
              <a:rPr lang="en-US" sz="1800" dirty="0"/>
              <a:t>List the names of the boosters which have success in drone ship and have payload mass greater than 4000 but less than </a:t>
            </a:r>
            <a:r>
              <a:rPr lang="en-US" sz="1800" dirty="0" smtClean="0"/>
              <a:t>6000.</a:t>
            </a:r>
            <a:endParaRPr lang="en-US" sz="1800" dirty="0"/>
          </a:p>
          <a:p>
            <a:r>
              <a:rPr lang="en-US" sz="1800" dirty="0"/>
              <a:t>List the total number of successful and failure mission </a:t>
            </a:r>
            <a:r>
              <a:rPr lang="en-US" sz="1800" dirty="0" smtClean="0"/>
              <a:t>outcomes.</a:t>
            </a:r>
            <a:endParaRPr lang="en-US" sz="1800" dirty="0"/>
          </a:p>
          <a:p>
            <a:r>
              <a:rPr lang="en-US" sz="1800" dirty="0"/>
              <a:t>List the names of the </a:t>
            </a:r>
            <a:r>
              <a:rPr lang="en-US" sz="1800" dirty="0" err="1"/>
              <a:t>booster_versions</a:t>
            </a:r>
            <a:r>
              <a:rPr lang="en-US" sz="1800" dirty="0"/>
              <a:t> which have carried the maximum payload mass. Use a </a:t>
            </a:r>
            <a:r>
              <a:rPr lang="en-US" sz="1800" dirty="0" smtClean="0"/>
              <a:t>subquery.</a:t>
            </a:r>
            <a:endParaRPr lang="en-US" sz="1800" dirty="0"/>
          </a:p>
          <a:p>
            <a:r>
              <a:rPr lang="en-US" sz="1800" dirty="0"/>
              <a:t>List the failed </a:t>
            </a:r>
            <a:r>
              <a:rPr lang="en-US" sz="1800" dirty="0" err="1" smtClean="0"/>
              <a:t>landing_outcomes</a:t>
            </a:r>
            <a:r>
              <a:rPr lang="en-US" sz="1800" dirty="0" smtClean="0"/>
              <a:t> </a:t>
            </a:r>
            <a:r>
              <a:rPr lang="en-US" sz="1800" dirty="0"/>
              <a:t>in drone ship, their booster versions, and launch site names for in year </a:t>
            </a:r>
            <a:r>
              <a:rPr lang="en-US" sz="1800" dirty="0" smtClean="0"/>
              <a:t>2015.</a:t>
            </a:r>
            <a:endParaRPr lang="en-US" sz="1800" dirty="0"/>
          </a:p>
          <a:p>
            <a:r>
              <a:rPr lang="en-US" sz="1800" dirty="0"/>
              <a:t>Rank the count of landing outcomes (such as Failure (drone ship) or Success (ground pad</a:t>
            </a:r>
            <a:r>
              <a:rPr lang="en-US" sz="1800" dirty="0" smtClean="0"/>
              <a:t>)) </a:t>
            </a:r>
            <a:r>
              <a:rPr lang="en-US" sz="1800" dirty="0"/>
              <a:t>between the date 2010-06-04 and 2017-03-20, in descending </a:t>
            </a:r>
            <a:r>
              <a:rPr lang="en-US" sz="1800" dirty="0" smtClean="0"/>
              <a:t>order.</a:t>
            </a:r>
            <a:endParaRPr lang="en-IN" sz="1800" dirty="0"/>
          </a:p>
        </p:txBody>
      </p:sp>
      <p:sp>
        <p:nvSpPr>
          <p:cNvPr id="7" name="Rectangle 6"/>
          <p:cNvSpPr/>
          <p:nvPr/>
        </p:nvSpPr>
        <p:spPr>
          <a:xfrm>
            <a:off x="9409525" y="6008475"/>
            <a:ext cx="1787990" cy="50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5464" indent="0">
              <a:buNone/>
            </a:pPr>
            <a:r>
              <a:rPr lang="en-IN" sz="2670" dirty="0">
                <a:latin typeface="Space Grotesk Light"/>
                <a:hlinkClick r:id="rId2"/>
              </a:rPr>
              <a:t>Notebook</a:t>
            </a:r>
            <a:endParaRPr lang="en-IN" sz="2670" dirty="0">
              <a:latin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667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Build an Interactive Map with Folium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16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0399" y="2071767"/>
            <a:ext cx="10046409" cy="3914400"/>
          </a:xfrm>
        </p:spPr>
        <p:txBody>
          <a:bodyPr/>
          <a:lstStyle/>
          <a:p>
            <a:r>
              <a:rPr lang="en-IN" sz="2000" dirty="0" smtClean="0"/>
              <a:t>All launch sites where marked on the map.</a:t>
            </a:r>
          </a:p>
          <a:p>
            <a:r>
              <a:rPr lang="en-IN" sz="2000" dirty="0" smtClean="0"/>
              <a:t>Circles were added to highlight a circle area and add label to it.</a:t>
            </a:r>
          </a:p>
          <a:p>
            <a:r>
              <a:rPr lang="en-IN" sz="2000" dirty="0" smtClean="0"/>
              <a:t>Marker Cluster was used to mark successful and failed launches on the map.</a:t>
            </a:r>
          </a:p>
          <a:p>
            <a:r>
              <a:rPr lang="en-IN" sz="2000" dirty="0" smtClean="0"/>
              <a:t>Polyline was used to represent the distance between the </a:t>
            </a:r>
          </a:p>
          <a:p>
            <a:pPr marL="135464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launch site and coastline.</a:t>
            </a:r>
          </a:p>
          <a:p>
            <a:pPr marL="135464" indent="0">
              <a:buNone/>
            </a:pPr>
            <a:endParaRPr lang="en-IN" sz="2000" dirty="0"/>
          </a:p>
          <a:p>
            <a:r>
              <a:rPr lang="en-US" sz="2000" dirty="0"/>
              <a:t>Are launch sites in close proximity to railways</a:t>
            </a:r>
            <a:r>
              <a:rPr lang="en-US" sz="2000" dirty="0" smtClean="0"/>
              <a:t>? Yes.</a:t>
            </a:r>
            <a:endParaRPr lang="en-US" sz="2000" dirty="0"/>
          </a:p>
          <a:p>
            <a:r>
              <a:rPr lang="en-US" sz="2000" dirty="0"/>
              <a:t>Are launch sites in close proximity to highways</a:t>
            </a:r>
            <a:r>
              <a:rPr lang="en-US" sz="2000" dirty="0" smtClean="0"/>
              <a:t>? Yes.</a:t>
            </a:r>
            <a:endParaRPr lang="en-US" sz="2000" dirty="0"/>
          </a:p>
          <a:p>
            <a:r>
              <a:rPr lang="en-US" sz="2000" dirty="0"/>
              <a:t>Are launch sites in close proximity to coastline</a:t>
            </a:r>
            <a:r>
              <a:rPr lang="en-US" sz="2000" dirty="0" smtClean="0"/>
              <a:t>? Yes.</a:t>
            </a:r>
            <a:endParaRPr lang="en-US" sz="2000" dirty="0"/>
          </a:p>
          <a:p>
            <a:r>
              <a:rPr lang="en-US" sz="2000" dirty="0"/>
              <a:t>Do launch sites keep certain distance away from cities</a:t>
            </a:r>
            <a:r>
              <a:rPr lang="en-US" sz="2000" dirty="0" smtClean="0"/>
              <a:t>? Yes.</a:t>
            </a:r>
          </a:p>
          <a:p>
            <a:pPr marL="135464" indent="0">
              <a:buNone/>
            </a:pPr>
            <a:endParaRPr lang="en-US" sz="2000" dirty="0"/>
          </a:p>
          <a:p>
            <a:pPr marL="135464" indent="0">
              <a:buNone/>
            </a:pPr>
            <a:endParaRPr lang="en-IN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9409525" y="5889120"/>
            <a:ext cx="1787990" cy="50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5464" indent="0">
              <a:buNone/>
            </a:pPr>
            <a:r>
              <a:rPr lang="en-IN" sz="2670" dirty="0">
                <a:latin typeface="Space Grotesk Light"/>
                <a:hlinkClick r:id="rId2"/>
              </a:rPr>
              <a:t>Notebook</a:t>
            </a:r>
            <a:endParaRPr lang="en-IN" sz="2670" dirty="0">
              <a:latin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66312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400" y="715833"/>
            <a:ext cx="8321200" cy="528400"/>
          </a:xfrm>
        </p:spPr>
        <p:txBody>
          <a:bodyPr/>
          <a:lstStyle/>
          <a:p>
            <a:r>
              <a:rPr lang="en-IN" dirty="0" smtClean="0"/>
              <a:t>Build a Dashboard with </a:t>
            </a:r>
            <a:r>
              <a:rPr lang="en-IN" dirty="0" err="1" smtClean="0"/>
              <a:t>Plotly</a:t>
            </a:r>
            <a:r>
              <a:rPr lang="en-IN" dirty="0" smtClean="0"/>
              <a:t> Dash.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17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40400" y="1410305"/>
            <a:ext cx="8781813" cy="5001259"/>
          </a:xfrm>
        </p:spPr>
        <p:txBody>
          <a:bodyPr/>
          <a:lstStyle/>
          <a:p>
            <a:pPr marL="135464" indent="0">
              <a:buNone/>
            </a:pPr>
            <a:r>
              <a:rPr lang="en-IN" dirty="0"/>
              <a:t>Pie Chart :</a:t>
            </a:r>
          </a:p>
          <a:p>
            <a:pPr marL="135464" indent="0">
              <a:buNone/>
            </a:pPr>
            <a:r>
              <a:rPr lang="en-US" sz="2000" dirty="0"/>
              <a:t>A pie chart is a circular statistical graphic, which is divided into slices to illustrate numerical proportion. In a pie chart, the arc length of each slice, is proportional to the quantity it </a:t>
            </a:r>
            <a:r>
              <a:rPr lang="en-US" sz="2000" dirty="0" smtClean="0"/>
              <a:t>represents.</a:t>
            </a:r>
          </a:p>
          <a:p>
            <a:pPr marL="135464" indent="0">
              <a:buNone/>
            </a:pPr>
            <a:endParaRPr lang="en-US" sz="2000" dirty="0"/>
          </a:p>
          <a:p>
            <a:pPr marL="135464" indent="0">
              <a:buNone/>
            </a:pPr>
            <a:r>
              <a:rPr lang="en-US" sz="2000" dirty="0" smtClean="0"/>
              <a:t>A pie chart was plotted to examine the number of successful launches per site.</a:t>
            </a:r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r>
              <a:rPr lang="en-IN" dirty="0" smtClean="0"/>
              <a:t>Scatter </a:t>
            </a:r>
            <a:r>
              <a:rPr lang="en-IN" dirty="0"/>
              <a:t>Plot :</a:t>
            </a:r>
          </a:p>
          <a:p>
            <a:pPr marL="135464" indent="0">
              <a:buNone/>
            </a:pPr>
            <a:r>
              <a:rPr lang="en-IN" sz="2000" dirty="0"/>
              <a:t>It is used to represent the correlation between the variables in the dataset </a:t>
            </a:r>
            <a:r>
              <a:rPr lang="en-IN" sz="2000" dirty="0" smtClean="0"/>
              <a:t>.</a:t>
            </a:r>
          </a:p>
          <a:p>
            <a:pPr marL="135464" indent="0">
              <a:buNone/>
            </a:pPr>
            <a:endParaRPr lang="en-IN" sz="2000" dirty="0"/>
          </a:p>
          <a:p>
            <a:pPr marL="135464" indent="0">
              <a:buNone/>
            </a:pPr>
            <a:r>
              <a:rPr lang="en-IN" sz="2000" dirty="0" smtClean="0"/>
              <a:t>A scatter plot was plotted to represent the Success rate VS payload mass</a:t>
            </a:r>
          </a:p>
          <a:p>
            <a:pPr marL="135464" indent="0">
              <a:buNone/>
            </a:pPr>
            <a:r>
              <a:rPr lang="en-IN" sz="2000" dirty="0" smtClean="0"/>
              <a:t>Of each booster version category.</a:t>
            </a:r>
          </a:p>
          <a:p>
            <a:pPr marL="135464" indent="0">
              <a:buNone/>
            </a:pPr>
            <a:endParaRPr lang="en-IN" sz="2000" dirty="0"/>
          </a:p>
          <a:p>
            <a:pPr marL="135464" indent="0">
              <a:buNone/>
            </a:pPr>
            <a:endParaRPr lang="en-IN" dirty="0" smtClean="0"/>
          </a:p>
        </p:txBody>
      </p:sp>
      <p:sp>
        <p:nvSpPr>
          <p:cNvPr id="7" name="Rectangle 6"/>
          <p:cNvSpPr/>
          <p:nvPr/>
        </p:nvSpPr>
        <p:spPr>
          <a:xfrm>
            <a:off x="9922213" y="6029934"/>
            <a:ext cx="1787990" cy="50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5464" indent="0">
              <a:buNone/>
            </a:pPr>
            <a:r>
              <a:rPr lang="en-IN" sz="2670" dirty="0">
                <a:latin typeface="Space Grotesk Light"/>
                <a:hlinkClick r:id="rId2"/>
              </a:rPr>
              <a:t>Notebook</a:t>
            </a:r>
            <a:endParaRPr lang="en-IN" sz="2670" dirty="0">
              <a:latin typeface="Space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4207748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400" y="706105"/>
            <a:ext cx="8321200" cy="528400"/>
          </a:xfrm>
        </p:spPr>
        <p:txBody>
          <a:bodyPr/>
          <a:lstStyle/>
          <a:p>
            <a:r>
              <a:rPr lang="en-IN" dirty="0" smtClean="0"/>
              <a:t>Predictive Analysis (Classification)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18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66859" y="1711619"/>
            <a:ext cx="8451074" cy="4173390"/>
          </a:xfrm>
        </p:spPr>
        <p:txBody>
          <a:bodyPr/>
          <a:lstStyle/>
          <a:p>
            <a:r>
              <a:rPr lang="en-IN" sz="2000" dirty="0" smtClean="0"/>
              <a:t>The model was built using python’s </a:t>
            </a:r>
            <a:r>
              <a:rPr lang="en-IN" sz="2000" dirty="0" err="1" smtClean="0"/>
              <a:t>sci</a:t>
            </a:r>
            <a:r>
              <a:rPr lang="en-IN" sz="2000" dirty="0" smtClean="0"/>
              <a:t>-kit learn library and with</a:t>
            </a:r>
          </a:p>
          <a:p>
            <a:pPr marL="135464" indent="0">
              <a:buNone/>
            </a:pPr>
            <a:r>
              <a:rPr lang="en-IN" sz="2000" dirty="0" smtClean="0"/>
              <a:t>        the help of pandas and </a:t>
            </a:r>
            <a:r>
              <a:rPr lang="en-IN" sz="2000" dirty="0" err="1" smtClean="0"/>
              <a:t>numpy</a:t>
            </a:r>
            <a:r>
              <a:rPr lang="en-IN" sz="2000" dirty="0" smtClean="0"/>
              <a:t> library.</a:t>
            </a:r>
          </a:p>
          <a:p>
            <a:pPr marL="135464" indent="0">
              <a:buNone/>
            </a:pPr>
            <a:endParaRPr lang="en-IN" sz="2000" dirty="0" smtClean="0"/>
          </a:p>
          <a:p>
            <a:r>
              <a:rPr lang="en-IN" sz="2000" dirty="0" smtClean="0"/>
              <a:t>The dataset was </a:t>
            </a:r>
            <a:r>
              <a:rPr lang="en-IN" sz="2000" dirty="0" err="1" smtClean="0"/>
              <a:t>splitted</a:t>
            </a:r>
            <a:r>
              <a:rPr lang="en-IN" sz="2000" dirty="0" smtClean="0"/>
              <a:t> into train and test parts with the test</a:t>
            </a:r>
          </a:p>
          <a:p>
            <a:pPr marL="135464" indent="0">
              <a:buNone/>
            </a:pPr>
            <a:r>
              <a:rPr lang="en-IN" sz="2000" dirty="0" smtClean="0"/>
              <a:t>       dataset containing 20% of the original dataset.</a:t>
            </a:r>
          </a:p>
          <a:p>
            <a:pPr marL="135464" indent="0">
              <a:buNone/>
            </a:pPr>
            <a:endParaRPr lang="en-IN" sz="2000" dirty="0" smtClean="0"/>
          </a:p>
          <a:p>
            <a:r>
              <a:rPr lang="en-IN" sz="2000" dirty="0" smtClean="0"/>
              <a:t>Cross-validation and Hyper parameter tuning was done with</a:t>
            </a:r>
          </a:p>
          <a:p>
            <a:pPr marL="135464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help of </a:t>
            </a:r>
            <a:r>
              <a:rPr lang="en-IN" sz="2000" dirty="0" err="1" smtClean="0"/>
              <a:t>GridSearchCV</a:t>
            </a:r>
            <a:r>
              <a:rPr lang="en-IN" sz="2000" dirty="0"/>
              <a:t> </a:t>
            </a:r>
            <a:r>
              <a:rPr lang="en-IN" sz="2000" dirty="0" smtClean="0"/>
              <a:t>with cv being equal to 10.</a:t>
            </a:r>
          </a:p>
          <a:p>
            <a:pPr marL="135464" indent="0">
              <a:buNone/>
            </a:pPr>
            <a:endParaRPr lang="en-IN" sz="2000" dirty="0" smtClean="0"/>
          </a:p>
          <a:p>
            <a:r>
              <a:rPr lang="en-IN" sz="2000" dirty="0" smtClean="0"/>
              <a:t>The best model was picked with help of </a:t>
            </a:r>
            <a:r>
              <a:rPr lang="en-IN" sz="2000" dirty="0" err="1"/>
              <a:t>best_params</a:t>
            </a:r>
            <a:r>
              <a:rPr lang="en-IN" sz="2000" dirty="0" smtClean="0"/>
              <a:t>_ which</a:t>
            </a:r>
          </a:p>
          <a:p>
            <a:pPr marL="135464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was found to be KNN with accuracy of 83%.</a:t>
            </a:r>
          </a:p>
          <a:p>
            <a:pPr marL="135464" indent="0">
              <a:buNone/>
            </a:pPr>
            <a:endParaRPr lang="en-IN" dirty="0" smtClean="0"/>
          </a:p>
          <a:p>
            <a:pPr marL="135464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144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8946" y="2402847"/>
            <a:ext cx="3534754" cy="938662"/>
          </a:xfrm>
        </p:spPr>
        <p:txBody>
          <a:bodyPr/>
          <a:lstStyle/>
          <a:p>
            <a:r>
              <a:rPr lang="en-IN" dirty="0"/>
              <a:t>Predictive Analysis (Classification)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19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2392328" y="4249772"/>
            <a:ext cx="1787990" cy="503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5464" indent="0">
              <a:buNone/>
            </a:pPr>
            <a:r>
              <a:rPr lang="en-IN" sz="2670" dirty="0">
                <a:latin typeface="Space Grotesk Light"/>
                <a:hlinkClick r:id="rId2"/>
              </a:rPr>
              <a:t>Notebook</a:t>
            </a:r>
            <a:endParaRPr lang="en-IN" sz="2670" dirty="0">
              <a:latin typeface="Space Grotesk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109"/>
            <a:ext cx="5964507" cy="609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5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</a:t>
            </a:fld>
            <a:endParaRPr lang="e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13964"/>
              </p:ext>
            </p:extLst>
          </p:nvPr>
        </p:nvGraphicFramePr>
        <p:xfrm>
          <a:off x="2032000" y="2223421"/>
          <a:ext cx="8128000" cy="2631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855577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17557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Topic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Slide 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295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Executive Summary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0" dirty="0" smtClean="0"/>
                        <a:t> &amp; 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44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Introduction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146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to</a:t>
                      </a:r>
                      <a:r>
                        <a:rPr lang="en-US" baseline="0" dirty="0" smtClean="0"/>
                        <a:t> 22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409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Results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 &amp; 53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007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Conclusion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04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Appendix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10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277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27" y="921024"/>
            <a:ext cx="1427703" cy="528400"/>
          </a:xfrm>
        </p:spPr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20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155974" y="4980562"/>
            <a:ext cx="4131991" cy="505838"/>
          </a:xfrm>
        </p:spPr>
        <p:txBody>
          <a:bodyPr/>
          <a:lstStyle/>
          <a:p>
            <a:pPr marL="135464" indent="0">
              <a:buNone/>
            </a:pPr>
            <a:r>
              <a:rPr lang="en-IN" dirty="0" smtClean="0"/>
              <a:t>Exploratory Data Analysis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0" y="1837845"/>
            <a:ext cx="11108988" cy="27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27" y="392624"/>
            <a:ext cx="1427703" cy="528400"/>
          </a:xfrm>
        </p:spPr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21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91166" y="5635335"/>
            <a:ext cx="6480851" cy="505838"/>
          </a:xfrm>
        </p:spPr>
        <p:txBody>
          <a:bodyPr/>
          <a:lstStyle/>
          <a:p>
            <a:pPr marL="135464" indent="0">
              <a:buNone/>
            </a:pPr>
            <a:r>
              <a:rPr lang="en-US" sz="2670" dirty="0">
                <a:solidFill>
                  <a:schemeClr val="tx1"/>
                </a:solidFill>
              </a:rPr>
              <a:t>Interactive analytics demo in screenshots</a:t>
            </a:r>
          </a:p>
          <a:p>
            <a:pPr marL="135464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6" y="1031132"/>
            <a:ext cx="10642060" cy="43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94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27" y="392624"/>
            <a:ext cx="1427703" cy="528400"/>
          </a:xfrm>
        </p:spPr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22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170937" y="5787759"/>
            <a:ext cx="4272672" cy="435999"/>
          </a:xfrm>
        </p:spPr>
        <p:txBody>
          <a:bodyPr/>
          <a:lstStyle/>
          <a:p>
            <a:pPr marL="135464" indent="0">
              <a:buNone/>
            </a:pPr>
            <a:r>
              <a:rPr lang="en-IN" dirty="0" smtClean="0"/>
              <a:t>Predictive analysis Results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42" y="1016277"/>
            <a:ext cx="10524132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52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400" y="855074"/>
            <a:ext cx="5513319" cy="528400"/>
          </a:xfrm>
        </p:spPr>
        <p:txBody>
          <a:bodyPr/>
          <a:lstStyle/>
          <a:p>
            <a:r>
              <a:rPr lang="en-US" dirty="0" smtClean="0"/>
              <a:t>Flight Number vs Launch Site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24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5400612"/>
            <a:ext cx="10982528" cy="941822"/>
          </a:xfrm>
        </p:spPr>
        <p:txBody>
          <a:bodyPr/>
          <a:lstStyle/>
          <a:p>
            <a:r>
              <a:rPr lang="en-US" sz="2000" dirty="0" smtClean="0"/>
              <a:t>The success rate of KSC LC 39 A and VAFB SLC 4E appears to be significantly more than CCAFS SLC 40 </a:t>
            </a:r>
            <a:r>
              <a:rPr lang="en-US" dirty="0" smtClean="0"/>
              <a:t>.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822" y="1678355"/>
            <a:ext cx="7023370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39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400" y="855074"/>
            <a:ext cx="5513319" cy="528400"/>
          </a:xfrm>
        </p:spPr>
        <p:txBody>
          <a:bodyPr/>
          <a:lstStyle/>
          <a:p>
            <a:r>
              <a:rPr lang="en-US" dirty="0" smtClean="0"/>
              <a:t>Payload vs Launch Site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25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4736" y="5209330"/>
            <a:ext cx="10982528" cy="941822"/>
          </a:xfrm>
        </p:spPr>
        <p:txBody>
          <a:bodyPr/>
          <a:lstStyle/>
          <a:p>
            <a:r>
              <a:rPr lang="en-US" sz="2000" dirty="0" smtClean="0"/>
              <a:t>The success rate of KSC LC 39 A </a:t>
            </a:r>
            <a:r>
              <a:rPr lang="en-US" sz="2000" dirty="0"/>
              <a:t>and CCAFS SLC 40 appears </a:t>
            </a:r>
            <a:r>
              <a:rPr lang="en-US" sz="2000" dirty="0" smtClean="0"/>
              <a:t>to be significantly more than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VAFB SLC 4E for payload mass indicating that they are more suitable for heavy payload.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450" y="1744834"/>
            <a:ext cx="7013643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56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400" y="855074"/>
            <a:ext cx="5513319" cy="528400"/>
          </a:xfrm>
        </p:spPr>
        <p:txBody>
          <a:bodyPr/>
          <a:lstStyle/>
          <a:p>
            <a:r>
              <a:rPr lang="en-US" dirty="0" smtClean="0"/>
              <a:t>Success rate vs Orbit Type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26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817140" y="2153718"/>
            <a:ext cx="6010425" cy="2952973"/>
          </a:xfrm>
        </p:spPr>
        <p:txBody>
          <a:bodyPr/>
          <a:lstStyle/>
          <a:p>
            <a:r>
              <a:rPr lang="en-US" sz="2000" dirty="0" smtClean="0"/>
              <a:t>The success rate of  ES-L1,GEO ,HEO ,SSO and VLEO appears to be significantly more than others indicating that they are more suitable for launches</a:t>
            </a:r>
            <a:r>
              <a:rPr lang="en-US" dirty="0" smtClean="0"/>
              <a:t>. </a:t>
            </a:r>
            <a:r>
              <a:rPr lang="en-US" sz="2000" dirty="0" smtClean="0"/>
              <a:t>SO turns out to be most unsuitable orbit for rocket launches</a:t>
            </a:r>
            <a:r>
              <a:rPr lang="en-US" sz="2000" dirty="0" smtClean="0"/>
              <a:t> but it can be also due to lack of data as SO has had only one launch and that too had failed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43" y="1677394"/>
            <a:ext cx="4733479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65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736" y="590874"/>
            <a:ext cx="5513319" cy="528400"/>
          </a:xfrm>
        </p:spPr>
        <p:txBody>
          <a:bodyPr/>
          <a:lstStyle/>
          <a:p>
            <a:r>
              <a:rPr lang="en-US" dirty="0" smtClean="0"/>
              <a:t>Flight number vs Orbit type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27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4736" y="5209330"/>
            <a:ext cx="10982528" cy="941822"/>
          </a:xfrm>
        </p:spPr>
        <p:txBody>
          <a:bodyPr/>
          <a:lstStyle/>
          <a:p>
            <a:r>
              <a:rPr lang="en-US" sz="2000" dirty="0" smtClean="0"/>
              <a:t>We can see </a:t>
            </a:r>
            <a:r>
              <a:rPr lang="en-US" sz="2000" dirty="0"/>
              <a:t>that in the LEO orbit the Success appears related to the number of flights; on the other hand, there seems to be no relationship between flight number when in GTO orbit.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14" y="1459149"/>
            <a:ext cx="8482518" cy="34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03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736" y="590874"/>
            <a:ext cx="5513319" cy="528400"/>
          </a:xfrm>
        </p:spPr>
        <p:txBody>
          <a:bodyPr/>
          <a:lstStyle/>
          <a:p>
            <a:r>
              <a:rPr lang="en-US" dirty="0" smtClean="0"/>
              <a:t>Payload vs Orbit type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28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4736" y="5209330"/>
            <a:ext cx="10982528" cy="941822"/>
          </a:xfrm>
        </p:spPr>
        <p:txBody>
          <a:bodyPr/>
          <a:lstStyle/>
          <a:p>
            <a:r>
              <a:rPr lang="en-US" sz="2000" dirty="0" smtClean="0"/>
              <a:t>SSO appears to be the best choice for payloads in range 0 to 4000kg while for higher</a:t>
            </a:r>
          </a:p>
          <a:p>
            <a:pPr marL="135464" indent="0">
              <a:buNone/>
            </a:pPr>
            <a:r>
              <a:rPr lang="en-US" sz="2000" dirty="0" smtClean="0"/>
              <a:t>        payloads ISS and VLEO appear to be a good choice for orbit.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71" y="1536970"/>
            <a:ext cx="8667344" cy="31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07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736" y="590874"/>
            <a:ext cx="5513319" cy="528400"/>
          </a:xfrm>
        </p:spPr>
        <p:txBody>
          <a:bodyPr/>
          <a:lstStyle/>
          <a:p>
            <a:r>
              <a:rPr lang="en-US" dirty="0" smtClean="0"/>
              <a:t>Payload vs Orbit type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29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4736" y="5209330"/>
            <a:ext cx="10982528" cy="941822"/>
          </a:xfrm>
        </p:spPr>
        <p:txBody>
          <a:bodyPr/>
          <a:lstStyle/>
          <a:p>
            <a:r>
              <a:rPr lang="en-US" sz="2000" dirty="0" smtClean="0"/>
              <a:t>The success rate appears to drastically change in the from the year 2013 and had taken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a significant dip in the year 2018.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85" y="1634247"/>
            <a:ext cx="9289915" cy="30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2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399" y="324958"/>
            <a:ext cx="8321200" cy="528400"/>
          </a:xfrm>
        </p:spPr>
        <p:txBody>
          <a:bodyPr/>
          <a:lstStyle/>
          <a:p>
            <a:r>
              <a:rPr lang="en-US" dirty="0" smtClean="0"/>
              <a:t>Executive Summary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0399" y="1018309"/>
            <a:ext cx="9323245" cy="49668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Space Grotesk Light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Space Grotesk Light"/>
              </a:rPr>
              <a:t>Data is mainly collected using </a:t>
            </a:r>
            <a:r>
              <a:rPr lang="en-US" sz="1600" dirty="0" err="1">
                <a:solidFill>
                  <a:schemeClr val="tx1"/>
                </a:solidFill>
                <a:latin typeface="Space Grotesk Light"/>
              </a:rPr>
              <a:t>SpaceX</a:t>
            </a:r>
            <a:r>
              <a:rPr lang="en-US" sz="1600" dirty="0">
                <a:solidFill>
                  <a:schemeClr val="tx1"/>
                </a:solidFill>
                <a:latin typeface="Space Grotesk Light"/>
              </a:rPr>
              <a:t> Rest API </a:t>
            </a:r>
            <a:r>
              <a:rPr lang="en-US" sz="2000" dirty="0">
                <a:solidFill>
                  <a:schemeClr val="tx1"/>
                </a:solidFill>
                <a:latin typeface="Space Grotesk Light"/>
              </a:rPr>
              <a:t>. </a:t>
            </a:r>
            <a:r>
              <a:rPr lang="en-US" sz="1600" dirty="0">
                <a:solidFill>
                  <a:schemeClr val="tx1"/>
                </a:solidFill>
                <a:latin typeface="Space Grotesk Light"/>
              </a:rPr>
              <a:t>The endpoints of </a:t>
            </a:r>
            <a:r>
              <a:rPr lang="en-US" sz="1600" dirty="0" err="1">
                <a:solidFill>
                  <a:schemeClr val="tx1"/>
                </a:solidFill>
                <a:latin typeface="Space Grotesk Light"/>
              </a:rPr>
              <a:t>SpaceX</a:t>
            </a:r>
            <a:r>
              <a:rPr lang="en-US" sz="1600" dirty="0">
                <a:solidFill>
                  <a:schemeClr val="tx1"/>
                </a:solidFill>
                <a:latin typeface="Space Grotesk Light"/>
              </a:rPr>
              <a:t> REST API start with api.spacexdata.com/v4</a:t>
            </a:r>
            <a:r>
              <a:rPr lang="en-US" sz="1600" dirty="0" smtClean="0">
                <a:solidFill>
                  <a:schemeClr val="tx1"/>
                </a:solidFill>
                <a:latin typeface="Space Grotesk Light"/>
              </a:rPr>
              <a:t>/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Space Grotesk Light"/>
              </a:rPr>
              <a:t>Data </a:t>
            </a:r>
            <a:r>
              <a:rPr lang="en-US" sz="2000" dirty="0" smtClean="0">
                <a:solidFill>
                  <a:schemeClr val="tx1"/>
                </a:solidFill>
                <a:latin typeface="Space Grotesk Light"/>
              </a:rPr>
              <a:t>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tx1"/>
                </a:solidFill>
                <a:latin typeface="Space Grotesk Light"/>
              </a:rPr>
              <a:t>In the </a:t>
            </a:r>
            <a:r>
              <a:rPr lang="en-IN" sz="1600" dirty="0" err="1">
                <a:solidFill>
                  <a:schemeClr val="tx1"/>
                </a:solidFill>
                <a:latin typeface="Space Grotesk Light"/>
              </a:rPr>
              <a:t>dataframe</a:t>
            </a:r>
            <a:r>
              <a:rPr lang="en-IN" sz="1600" dirty="0">
                <a:solidFill>
                  <a:schemeClr val="tx1"/>
                </a:solidFill>
                <a:latin typeface="Space Grotesk Light"/>
              </a:rPr>
              <a:t> , the column outcome has 8 possible values (True Ocean , False Ocean , True RTLS, False RTLS , True ASDS , False ASDS , None ASDS and None None</a:t>
            </a:r>
            <a:r>
              <a:rPr lang="en-IN" sz="1600" dirty="0" smtClean="0">
                <a:solidFill>
                  <a:schemeClr val="tx1"/>
                </a:solidFill>
                <a:latin typeface="Space Grotesk Light"/>
              </a:rPr>
              <a:t>).</a:t>
            </a: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Space Grotesk Light"/>
              </a:rPr>
              <a:t>EDA using Visualization and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tx1"/>
              </a:solidFill>
              <a:latin typeface="Space Grotesk Ligh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Space Grotesk Light"/>
              </a:rPr>
              <a:t>	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tx1"/>
              </a:solidFill>
              <a:latin typeface="Space Grotesk Light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  <a:latin typeface="Space Grotesk Ligh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tx1"/>
              </a:solidFill>
              <a:latin typeface="Space Grotesk Ligh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tx1"/>
              </a:solidFill>
              <a:latin typeface="Space Grotesk Ligh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tx1"/>
              </a:solidFill>
              <a:latin typeface="Space Grotesk Ligh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latin typeface="Space Grotesk Ligh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41" y="4103880"/>
            <a:ext cx="3436918" cy="159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28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736" y="590874"/>
            <a:ext cx="5513319" cy="528400"/>
          </a:xfrm>
        </p:spPr>
        <p:txBody>
          <a:bodyPr/>
          <a:lstStyle/>
          <a:p>
            <a:r>
              <a:rPr lang="en-US" dirty="0" smtClean="0"/>
              <a:t>All launch </a:t>
            </a:r>
            <a:r>
              <a:rPr lang="en-US" dirty="0"/>
              <a:t>s</a:t>
            </a:r>
            <a:r>
              <a:rPr lang="en-US" dirty="0" smtClean="0"/>
              <a:t>ite names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30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2013" y="5485807"/>
            <a:ext cx="10982528" cy="644128"/>
          </a:xfrm>
        </p:spPr>
        <p:txBody>
          <a:bodyPr/>
          <a:lstStyle/>
          <a:p>
            <a:r>
              <a:rPr lang="en-US" sz="2000" dirty="0" smtClean="0"/>
              <a:t>DISTINCT clause is used to show all the unique values in the column </a:t>
            </a:r>
            <a:r>
              <a:rPr lang="en-US" sz="2000" dirty="0" err="1" smtClean="0"/>
              <a:t>launch_site</a:t>
            </a:r>
            <a:r>
              <a:rPr lang="en-US" sz="2000" dirty="0" smtClean="0"/>
              <a:t>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9" y="2189924"/>
            <a:ext cx="10524132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16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91" y="668695"/>
            <a:ext cx="6946237" cy="528400"/>
          </a:xfrm>
        </p:spPr>
        <p:txBody>
          <a:bodyPr/>
          <a:lstStyle/>
          <a:p>
            <a:r>
              <a:rPr lang="en-US" dirty="0" smtClean="0"/>
              <a:t>Launch Site Names Begin with ‘CCA’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31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2013" y="5485807"/>
            <a:ext cx="10982528" cy="644128"/>
          </a:xfrm>
        </p:spPr>
        <p:txBody>
          <a:bodyPr/>
          <a:lstStyle/>
          <a:p>
            <a:r>
              <a:rPr lang="en-US" sz="2000" dirty="0" smtClean="0"/>
              <a:t>LIMIT clause is used to restrict the number of rows/records to be displayed in this case to 5 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2" y="1775316"/>
            <a:ext cx="10341236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77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91" y="668695"/>
            <a:ext cx="6946237" cy="528400"/>
          </a:xfrm>
        </p:spPr>
        <p:txBody>
          <a:bodyPr/>
          <a:lstStyle/>
          <a:p>
            <a:r>
              <a:rPr lang="en-US" dirty="0" smtClean="0"/>
              <a:t>Launch Site Names Begin with ‘CCA’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32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2013" y="5485807"/>
            <a:ext cx="10982528" cy="644128"/>
          </a:xfrm>
        </p:spPr>
        <p:txBody>
          <a:bodyPr/>
          <a:lstStyle/>
          <a:p>
            <a:r>
              <a:rPr lang="en-US" sz="2000" dirty="0" smtClean="0"/>
              <a:t>LIMIT clause is used to restrict the number of rows/records to be displayed in this case to 5 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2" y="1775316"/>
            <a:ext cx="10341236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0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91" y="668695"/>
            <a:ext cx="6946237" cy="528400"/>
          </a:xfrm>
        </p:spPr>
        <p:txBody>
          <a:bodyPr/>
          <a:lstStyle/>
          <a:p>
            <a:r>
              <a:rPr lang="en-US" dirty="0" smtClean="0"/>
              <a:t>Total Payload Mass 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33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67797" y="5264764"/>
            <a:ext cx="10982528" cy="644128"/>
          </a:xfrm>
        </p:spPr>
        <p:txBody>
          <a:bodyPr/>
          <a:lstStyle/>
          <a:p>
            <a:r>
              <a:rPr lang="en-US" sz="2000" dirty="0" smtClean="0"/>
              <a:t>SUM is used to sum the column </a:t>
            </a:r>
            <a:r>
              <a:rPr lang="en-US" sz="2000" dirty="0" err="1" smtClean="0"/>
              <a:t>payload_mass_kg</a:t>
            </a:r>
            <a:r>
              <a:rPr lang="en-US" sz="2000" dirty="0" smtClean="0"/>
              <a:t>_ , LIKE ‘NASA (CRS)’ is used to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allow only those rows where customer column value is ‘NASA (CRS)’.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16" y="1841222"/>
            <a:ext cx="8618967" cy="277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92" y="593386"/>
            <a:ext cx="5243895" cy="798262"/>
          </a:xfrm>
        </p:spPr>
        <p:txBody>
          <a:bodyPr/>
          <a:lstStyle/>
          <a:p>
            <a:r>
              <a:rPr lang="en-US" sz="2670" dirty="0" smtClean="0"/>
              <a:t>Average </a:t>
            </a:r>
            <a:r>
              <a:rPr lang="en-US" sz="2670" dirty="0"/>
              <a:t>Payload Mass by F9 v1.1</a:t>
            </a:r>
            <a:br>
              <a:rPr lang="en-US" sz="2670" dirty="0"/>
            </a:b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34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9976" y="5305775"/>
            <a:ext cx="10982528" cy="644128"/>
          </a:xfrm>
        </p:spPr>
        <p:txBody>
          <a:bodyPr/>
          <a:lstStyle/>
          <a:p>
            <a:r>
              <a:rPr lang="en-US" sz="2000" dirty="0" smtClean="0"/>
              <a:t>AVG is used to average the column </a:t>
            </a:r>
            <a:r>
              <a:rPr lang="en-US" sz="2000" dirty="0" err="1" smtClean="0"/>
              <a:t>payload_mass_kg</a:t>
            </a:r>
            <a:r>
              <a:rPr lang="en-US" sz="2000" dirty="0" smtClean="0"/>
              <a:t>_ , LIKE ‘F9 v1.1%’ is used to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allow only those rows where </a:t>
            </a:r>
            <a:r>
              <a:rPr lang="en-US" sz="2000" dirty="0" err="1" smtClean="0"/>
              <a:t>booster_version</a:t>
            </a:r>
            <a:r>
              <a:rPr lang="en-US" sz="2000" dirty="0" smtClean="0"/>
              <a:t> column value is ‘F9 v1.1%’.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54" y="1731523"/>
            <a:ext cx="8664691" cy="26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01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92" y="593386"/>
            <a:ext cx="6372304" cy="798262"/>
          </a:xfrm>
        </p:spPr>
        <p:txBody>
          <a:bodyPr/>
          <a:lstStyle/>
          <a:p>
            <a:r>
              <a:rPr lang="en-US" sz="2670" dirty="0" smtClean="0"/>
              <a:t>First Successful Ground Landing Date</a:t>
            </a:r>
            <a:r>
              <a:rPr lang="en-US" sz="2670" dirty="0"/>
              <a:t/>
            </a:r>
            <a:br>
              <a:rPr lang="en-US" sz="2670" dirty="0"/>
            </a:b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35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5892" y="5414237"/>
            <a:ext cx="10982528" cy="1146980"/>
          </a:xfrm>
        </p:spPr>
        <p:txBody>
          <a:bodyPr/>
          <a:lstStyle/>
          <a:p>
            <a:r>
              <a:rPr lang="en-US" sz="2000" dirty="0" smtClean="0"/>
              <a:t>MIN is used to find the minimum of the column DATE , LIKE ‘Success (ground pad)’ is used to allow only those rows where </a:t>
            </a:r>
            <a:r>
              <a:rPr lang="en-US" sz="2000" dirty="0" err="1" smtClean="0"/>
              <a:t>landing_outcome</a:t>
            </a:r>
            <a:r>
              <a:rPr lang="en-US" sz="2000" dirty="0" smtClean="0"/>
              <a:t> column value is </a:t>
            </a:r>
            <a:r>
              <a:rPr lang="en-US" sz="2000" dirty="0"/>
              <a:t>‘Success (ground </a:t>
            </a:r>
            <a:r>
              <a:rPr lang="en-US" sz="2000" dirty="0" smtClean="0"/>
              <a:t>pad)’.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65" y="1849582"/>
            <a:ext cx="8657070" cy="25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91" y="593386"/>
            <a:ext cx="10625282" cy="798262"/>
          </a:xfrm>
        </p:spPr>
        <p:txBody>
          <a:bodyPr/>
          <a:lstStyle/>
          <a:p>
            <a:r>
              <a:rPr lang="en-US" sz="2670" dirty="0" smtClean="0"/>
              <a:t>Successful Drone Ship Landing with Payload between 4000 and 6000</a:t>
            </a:r>
            <a:r>
              <a:rPr lang="en-US" sz="2670" dirty="0"/>
              <a:t/>
            </a:r>
            <a:br>
              <a:rPr lang="en-US" sz="2670" dirty="0"/>
            </a:b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36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7267" y="4982955"/>
            <a:ext cx="10982528" cy="1146980"/>
          </a:xfrm>
        </p:spPr>
        <p:txBody>
          <a:bodyPr/>
          <a:lstStyle/>
          <a:p>
            <a:r>
              <a:rPr lang="en-US" sz="2000" dirty="0" smtClean="0"/>
              <a:t> LIKE ‘Success (drone ship)’ is used to allow only those rows where </a:t>
            </a:r>
            <a:r>
              <a:rPr lang="en-US" sz="2000" dirty="0" err="1" smtClean="0"/>
              <a:t>landing_outcome</a:t>
            </a:r>
            <a:r>
              <a:rPr lang="en-US" sz="2000" dirty="0" smtClean="0"/>
              <a:t> column value is </a:t>
            </a:r>
            <a:r>
              <a:rPr lang="en-US" sz="2000" dirty="0"/>
              <a:t>‘Success </a:t>
            </a:r>
            <a:r>
              <a:rPr lang="en-US" sz="2000" dirty="0" smtClean="0"/>
              <a:t>(drone ship)’.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6" y="1491691"/>
            <a:ext cx="10508891" cy="28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38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91" y="593386"/>
            <a:ext cx="10625282" cy="798262"/>
          </a:xfrm>
        </p:spPr>
        <p:txBody>
          <a:bodyPr/>
          <a:lstStyle/>
          <a:p>
            <a:r>
              <a:rPr lang="en-US" sz="2670" dirty="0" smtClean="0"/>
              <a:t>Total Number of Successful and Failure Mission Outcomes</a:t>
            </a:r>
            <a:r>
              <a:rPr lang="en-US" sz="2670" dirty="0"/>
              <a:t/>
            </a:r>
            <a:br>
              <a:rPr lang="en-US" sz="2670" dirty="0"/>
            </a:b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37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7268" y="4889437"/>
            <a:ext cx="10982528" cy="1146980"/>
          </a:xfrm>
        </p:spPr>
        <p:txBody>
          <a:bodyPr/>
          <a:lstStyle/>
          <a:p>
            <a:r>
              <a:rPr lang="en-US" sz="2000" dirty="0" smtClean="0"/>
              <a:t> COUNT is used find the number of values in a column in this case </a:t>
            </a:r>
            <a:r>
              <a:rPr lang="en-US" sz="2000" dirty="0" err="1" smtClean="0"/>
              <a:t>mission_outcome</a:t>
            </a:r>
            <a:r>
              <a:rPr lang="en-US" sz="2000" dirty="0" smtClean="0"/>
              <a:t> being the column.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68" y="1662544"/>
            <a:ext cx="8580864" cy="27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61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891" y="593386"/>
            <a:ext cx="10625282" cy="798262"/>
          </a:xfrm>
        </p:spPr>
        <p:txBody>
          <a:bodyPr/>
          <a:lstStyle/>
          <a:p>
            <a:r>
              <a:rPr lang="en-US" sz="2670" dirty="0" smtClean="0"/>
              <a:t>Boosters Carried Maximum Payload</a:t>
            </a:r>
            <a:r>
              <a:rPr lang="en-US" sz="2670" dirty="0"/>
              <a:t/>
            </a:r>
            <a:br>
              <a:rPr lang="en-US" sz="2670" dirty="0"/>
            </a:b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38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7268" y="4889437"/>
            <a:ext cx="10982528" cy="1146980"/>
          </a:xfrm>
        </p:spPr>
        <p:txBody>
          <a:bodyPr/>
          <a:lstStyle/>
          <a:p>
            <a:r>
              <a:rPr lang="en-US" sz="2000" dirty="0" smtClean="0"/>
              <a:t>MAX is used find the maximum value in a column in this case </a:t>
            </a:r>
            <a:r>
              <a:rPr lang="en-US" sz="2000" dirty="0" err="1" smtClean="0"/>
              <a:t>payload_mass_kg</a:t>
            </a:r>
            <a:r>
              <a:rPr lang="en-US" sz="2000" dirty="0" smtClean="0"/>
              <a:t>_ being the column and this max value is then compared with all the values of </a:t>
            </a:r>
            <a:r>
              <a:rPr lang="en-US" sz="2000" dirty="0" err="1" smtClean="0"/>
              <a:t>payload_mass_kg</a:t>
            </a:r>
            <a:r>
              <a:rPr lang="en-US" sz="2000" dirty="0" smtClean="0"/>
              <a:t>_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to find the booster version with maximum payload capacity.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89" y="1219008"/>
            <a:ext cx="8786621" cy="332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2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522817"/>
            <a:ext cx="10625282" cy="716973"/>
          </a:xfrm>
        </p:spPr>
        <p:txBody>
          <a:bodyPr/>
          <a:lstStyle/>
          <a:p>
            <a:r>
              <a:rPr lang="en-US" sz="2670" dirty="0" smtClean="0"/>
              <a:t>2015 Launch Records</a:t>
            </a:r>
            <a:r>
              <a:rPr lang="en-US" sz="2670" dirty="0"/>
              <a:t/>
            </a:r>
            <a:br>
              <a:rPr lang="en-US" sz="2670" dirty="0"/>
            </a:b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39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7268" y="4889437"/>
            <a:ext cx="10982528" cy="1146980"/>
          </a:xfrm>
        </p:spPr>
        <p:txBody>
          <a:bodyPr/>
          <a:lstStyle/>
          <a:p>
            <a:r>
              <a:rPr lang="en-US" sz="2000" dirty="0" smtClean="0"/>
              <a:t>YEAR is used to extract the year from the column DATE and to compare it against 2015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to find the booster </a:t>
            </a:r>
            <a:r>
              <a:rPr lang="en-US" sz="2000" dirty="0" err="1" smtClean="0"/>
              <a:t>version,launch_site</a:t>
            </a:r>
            <a:r>
              <a:rPr lang="en-US" sz="2000" dirty="0" smtClean="0"/>
              <a:t> and </a:t>
            </a:r>
            <a:r>
              <a:rPr lang="en-US" sz="2000" dirty="0" err="1" smtClean="0"/>
              <a:t>landing_outcome</a:t>
            </a:r>
            <a:r>
              <a:rPr lang="en-US" sz="2000" dirty="0" smtClean="0"/>
              <a:t>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68" y="1333308"/>
            <a:ext cx="10425063" cy="287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1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</a:t>
            </a:fld>
            <a:endParaRPr lang="e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3886" y="1185517"/>
            <a:ext cx="9323245" cy="51633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Space Grotesk Light"/>
              </a:rPr>
              <a:t>Interactive visual analytics using Folium and </a:t>
            </a:r>
            <a:r>
              <a:rPr lang="en-US" sz="2000" dirty="0" err="1" smtClean="0">
                <a:solidFill>
                  <a:schemeClr val="tx1"/>
                </a:solidFill>
                <a:latin typeface="Space Grotesk Light"/>
              </a:rPr>
              <a:t>Plotly</a:t>
            </a:r>
            <a:r>
              <a:rPr lang="en-US" sz="2000" dirty="0" smtClean="0">
                <a:solidFill>
                  <a:schemeClr val="tx1"/>
                </a:solidFill>
                <a:latin typeface="Space Grotesk Light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2000" dirty="0" smtClean="0">
              <a:solidFill>
                <a:schemeClr val="tx1"/>
              </a:solidFill>
              <a:latin typeface="Space Grotesk Light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1"/>
              </a:solidFill>
              <a:latin typeface="Space Grotesk Ligh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tx1"/>
              </a:solidFill>
              <a:latin typeface="Space Grotesk Ligh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tx1"/>
              </a:solidFill>
              <a:latin typeface="Space Grotesk Light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  <a:latin typeface="Space Grotesk Light"/>
              </a:rPr>
              <a:t>Predictive analysis using classification models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500" dirty="0" smtClean="0">
                <a:solidFill>
                  <a:schemeClr val="tx1"/>
                </a:solidFill>
                <a:latin typeface="Space Grotesk Light"/>
              </a:rPr>
              <a:t>We </a:t>
            </a:r>
            <a:r>
              <a:rPr lang="en-US" sz="1500" dirty="0">
                <a:solidFill>
                  <a:schemeClr val="tx1"/>
                </a:solidFill>
                <a:latin typeface="Space Grotesk Light"/>
              </a:rPr>
              <a:t>trained a KNN model with ~84%,this was found to be the performing model </a:t>
            </a:r>
            <a:r>
              <a:rPr lang="en-US" sz="1500" dirty="0" smtClean="0">
                <a:solidFill>
                  <a:schemeClr val="tx1"/>
                </a:solidFill>
                <a:latin typeface="Space Grotesk Light"/>
              </a:rPr>
              <a:t>which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solidFill>
                  <a:schemeClr val="tx1"/>
                </a:solidFill>
                <a:latin typeface="Space Grotesk Light"/>
              </a:rPr>
              <a:t> </a:t>
            </a:r>
            <a:r>
              <a:rPr lang="en-US" sz="1500" dirty="0" smtClean="0">
                <a:solidFill>
                  <a:schemeClr val="tx1"/>
                </a:solidFill>
                <a:latin typeface="Space Grotesk Light"/>
              </a:rPr>
              <a:t>    was </a:t>
            </a:r>
            <a:r>
              <a:rPr lang="en-US" sz="1500" dirty="0">
                <a:solidFill>
                  <a:schemeClr val="tx1"/>
                </a:solidFill>
                <a:latin typeface="Space Grotesk Light"/>
              </a:rPr>
              <a:t>then used to predict the success rate of the launches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tx1"/>
              </a:solidFill>
              <a:latin typeface="Space Grotesk Ligh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 smtClean="0">
              <a:solidFill>
                <a:schemeClr val="tx1"/>
              </a:solidFill>
              <a:latin typeface="Space Grotesk Light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tx1"/>
              </a:solidFill>
              <a:latin typeface="Space Grotesk Ligh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 smtClean="0">
              <a:solidFill>
                <a:schemeClr val="tx1"/>
              </a:solidFill>
              <a:latin typeface="Space Grotesk Light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latin typeface="Space Grotesk Ligh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55" y="2253560"/>
            <a:ext cx="7041490" cy="219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522817"/>
            <a:ext cx="10625282" cy="526665"/>
          </a:xfrm>
        </p:spPr>
        <p:txBody>
          <a:bodyPr/>
          <a:lstStyle/>
          <a:p>
            <a:r>
              <a:rPr lang="en-US" sz="2670" dirty="0"/>
              <a:t>Rank Landing Outcomes Between 2010-06-04 and 2017-03-20</a:t>
            </a:r>
            <a:br>
              <a:rPr lang="en-US" sz="2670" dirty="0"/>
            </a:b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40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57268" y="4889437"/>
            <a:ext cx="10982528" cy="1449018"/>
          </a:xfrm>
        </p:spPr>
        <p:txBody>
          <a:bodyPr/>
          <a:lstStyle/>
          <a:p>
            <a:r>
              <a:rPr lang="en-US" sz="2000" dirty="0"/>
              <a:t>COUNT is used find the number of values in a column in this case </a:t>
            </a:r>
            <a:r>
              <a:rPr lang="en-US" sz="2000" dirty="0" err="1" smtClean="0"/>
              <a:t>landing_outcome</a:t>
            </a:r>
            <a:r>
              <a:rPr lang="en-US" sz="2000" dirty="0" smtClean="0"/>
              <a:t> </a:t>
            </a:r>
            <a:r>
              <a:rPr lang="en-US" sz="2000" dirty="0"/>
              <a:t>being the column</a:t>
            </a:r>
            <a:r>
              <a:rPr lang="en-US" sz="2000" dirty="0" smtClean="0"/>
              <a:t>. GROUP BY is used to group by column DATE ,Having is used to add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the condition in GROUP BY clause and DESC is used to arrange the data in </a:t>
            </a:r>
          </a:p>
          <a:p>
            <a:pPr marL="135464" indent="0">
              <a:buNone/>
            </a:pPr>
            <a:r>
              <a:rPr lang="en-US" sz="2000" dirty="0" smtClean="0"/>
              <a:t>        descending  order using count as column.</a:t>
            </a:r>
            <a:endParaRPr lang="en-IN" sz="2000" dirty="0"/>
          </a:p>
          <a:p>
            <a:pPr marL="135464" indent="0">
              <a:buNone/>
            </a:pP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996" y="789709"/>
            <a:ext cx="7766008" cy="386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20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Map </a:t>
            </a:r>
            <a:r>
              <a:rPr lang="en-US" sz="2670" dirty="0"/>
              <a:t>S</a:t>
            </a:r>
            <a:r>
              <a:rPr lang="en-US" sz="2670" dirty="0" smtClean="0"/>
              <a:t>howing All the </a:t>
            </a:r>
            <a:r>
              <a:rPr lang="en-US" sz="2670" dirty="0"/>
              <a:t>L</a:t>
            </a:r>
            <a:r>
              <a:rPr lang="en-US" sz="2670" dirty="0" smtClean="0"/>
              <a:t>aunch Sites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42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91014" y="5480562"/>
            <a:ext cx="10982528" cy="1174173"/>
          </a:xfrm>
        </p:spPr>
        <p:txBody>
          <a:bodyPr/>
          <a:lstStyle/>
          <a:p>
            <a:r>
              <a:rPr lang="en-US" sz="2000" dirty="0" smtClean="0"/>
              <a:t>The folium map shows 3 launch sites (</a:t>
            </a:r>
            <a:r>
              <a:rPr lang="en-IN" sz="2000" dirty="0"/>
              <a:t>CCAFS </a:t>
            </a:r>
            <a:r>
              <a:rPr lang="en-IN" sz="2000" dirty="0"/>
              <a:t>LC-40, CCAFS SLC-40, KSC </a:t>
            </a:r>
            <a:r>
              <a:rPr lang="en-IN" sz="2000" dirty="0" smtClean="0"/>
              <a:t>LC-39A)</a:t>
            </a:r>
            <a:r>
              <a:rPr lang="en-US" sz="2000" dirty="0" smtClean="0"/>
              <a:t> on the east coast  and one (VAFB SLC- 4E) on the west coast .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55" y="902741"/>
            <a:ext cx="7041490" cy="410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8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Maps </a:t>
            </a:r>
            <a:r>
              <a:rPr lang="en-US" sz="2670" dirty="0" smtClean="0"/>
              <a:t>S</a:t>
            </a:r>
            <a:r>
              <a:rPr lang="en-US" sz="2670" dirty="0" smtClean="0"/>
              <a:t>howing Successful and Failed </a:t>
            </a:r>
            <a:r>
              <a:rPr lang="en-US" sz="2670" dirty="0"/>
              <a:t>L</a:t>
            </a:r>
            <a:r>
              <a:rPr lang="en-US" sz="2670" dirty="0" smtClean="0"/>
              <a:t>aunches for Each </a:t>
            </a:r>
            <a:r>
              <a:rPr lang="en-US" sz="2670" dirty="0"/>
              <a:t>S</a:t>
            </a:r>
            <a:r>
              <a:rPr lang="en-US" sz="2670" dirty="0" smtClean="0"/>
              <a:t>ite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43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493986" y="3740258"/>
            <a:ext cx="8372432" cy="1757445"/>
          </a:xfrm>
        </p:spPr>
        <p:txBody>
          <a:bodyPr/>
          <a:lstStyle/>
          <a:p>
            <a:r>
              <a:rPr lang="en-US" sz="2000" dirty="0" smtClean="0"/>
              <a:t>The above maps tell us the number of launches </a:t>
            </a:r>
            <a:r>
              <a:rPr lang="en-IN" sz="2000" dirty="0" smtClean="0"/>
              <a:t>like VAFB SLC 4E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has 10 launches and 4 out of 10 were successful</a:t>
            </a:r>
          </a:p>
          <a:p>
            <a:r>
              <a:rPr lang="en-US" sz="2000" dirty="0" smtClean="0"/>
              <a:t>CCAFS LC has 26 launches and CCAFS SLC-40 has 7 launches</a:t>
            </a:r>
          </a:p>
          <a:p>
            <a:r>
              <a:rPr lang="en-US" sz="2000" dirty="0" smtClean="0"/>
              <a:t>KSC LC-39 A has 13 launches and 10 out of 13 were successful.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96" y="1164759"/>
            <a:ext cx="4808637" cy="1943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200" y="1164759"/>
            <a:ext cx="2225233" cy="1943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200" y="1180783"/>
            <a:ext cx="3063505" cy="1927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96" y="3381502"/>
            <a:ext cx="2469094" cy="158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410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Map </a:t>
            </a:r>
            <a:r>
              <a:rPr lang="en-US" sz="2670" dirty="0" smtClean="0"/>
              <a:t>S</a:t>
            </a:r>
            <a:r>
              <a:rPr lang="en-US" sz="2670" dirty="0" smtClean="0"/>
              <a:t>howing Distance between launch site and its proximities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14" y="735493"/>
            <a:ext cx="8314140" cy="18060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14" y="4795790"/>
            <a:ext cx="8878069" cy="1371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514" y="2717341"/>
            <a:ext cx="5736690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76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Map </a:t>
            </a:r>
            <a:r>
              <a:rPr lang="en-US" sz="2670" dirty="0" smtClean="0"/>
              <a:t>S</a:t>
            </a:r>
            <a:r>
              <a:rPr lang="en-US" sz="2670" dirty="0" smtClean="0"/>
              <a:t>howing Distance between launch site and its proximities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45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93454" y="1911343"/>
            <a:ext cx="10982528" cy="3045122"/>
          </a:xfrm>
        </p:spPr>
        <p:txBody>
          <a:bodyPr/>
          <a:lstStyle/>
          <a:p>
            <a:r>
              <a:rPr lang="en-US" sz="2000" dirty="0" smtClean="0"/>
              <a:t>The first folium map shows the distance between </a:t>
            </a:r>
            <a:r>
              <a:rPr lang="en-IN" sz="2000" dirty="0" smtClean="0"/>
              <a:t>CCAFS SLC-40 launch site </a:t>
            </a:r>
          </a:p>
          <a:p>
            <a:pPr marL="135464" indent="0">
              <a:buNone/>
            </a:pPr>
            <a:r>
              <a:rPr lang="en-IN" sz="2000" dirty="0"/>
              <a:t> </a:t>
            </a:r>
            <a:r>
              <a:rPr lang="en-IN" sz="2000" dirty="0" smtClean="0"/>
              <a:t>      and its nearest coastline to be  0.86 KM.</a:t>
            </a:r>
          </a:p>
          <a:p>
            <a:pPr marL="135464" indent="0">
              <a:buNone/>
            </a:pP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 smtClean="0"/>
              <a:t>second </a:t>
            </a:r>
            <a:r>
              <a:rPr lang="en-US" sz="2000" dirty="0"/>
              <a:t>folium map shows the distance between VAFB SLC- 4E </a:t>
            </a:r>
            <a:r>
              <a:rPr lang="en-IN" sz="2000" dirty="0" smtClean="0"/>
              <a:t>launch </a:t>
            </a:r>
            <a:r>
              <a:rPr lang="en-IN" sz="2000" dirty="0"/>
              <a:t>site </a:t>
            </a:r>
          </a:p>
          <a:p>
            <a:pPr marL="135464" indent="0">
              <a:buNone/>
            </a:pPr>
            <a:r>
              <a:rPr lang="en-IN" sz="2000" dirty="0"/>
              <a:t>       and its nearest coastline to </a:t>
            </a:r>
            <a:r>
              <a:rPr lang="en-IN" sz="2000" dirty="0" smtClean="0"/>
              <a:t>be 1.35 KM and to nearest railroad to be 1.27 KM .</a:t>
            </a:r>
          </a:p>
          <a:p>
            <a:pPr marL="135464" indent="0">
              <a:buNone/>
            </a:pPr>
            <a:endParaRPr lang="en-IN" sz="2000" dirty="0" smtClean="0"/>
          </a:p>
          <a:p>
            <a:r>
              <a:rPr lang="en-US" sz="2000" dirty="0"/>
              <a:t>The </a:t>
            </a:r>
            <a:r>
              <a:rPr lang="en-US" sz="2000" dirty="0" smtClean="0"/>
              <a:t>third </a:t>
            </a:r>
            <a:r>
              <a:rPr lang="en-US" sz="2000" dirty="0"/>
              <a:t>folium map shows the distance between VAFB SLC- 4E </a:t>
            </a:r>
            <a:r>
              <a:rPr lang="en-US" sz="2000" dirty="0" smtClean="0"/>
              <a:t> </a:t>
            </a:r>
            <a:r>
              <a:rPr lang="en-IN" sz="2000" dirty="0" smtClean="0"/>
              <a:t>launch </a:t>
            </a:r>
            <a:r>
              <a:rPr lang="en-IN" sz="2000" dirty="0"/>
              <a:t>site </a:t>
            </a:r>
          </a:p>
          <a:p>
            <a:pPr marL="135464" indent="0">
              <a:buNone/>
            </a:pPr>
            <a:r>
              <a:rPr lang="en-IN" sz="2000" dirty="0"/>
              <a:t>       and its nearest </a:t>
            </a:r>
            <a:r>
              <a:rPr lang="en-IN" sz="2000" dirty="0" smtClean="0"/>
              <a:t>city (Lompoc) to be  14.00 </a:t>
            </a:r>
            <a:r>
              <a:rPr lang="en-IN" sz="2000" dirty="0"/>
              <a:t>KM.</a:t>
            </a:r>
          </a:p>
          <a:p>
            <a:pPr marL="135464" indent="0">
              <a:buNone/>
            </a:pPr>
            <a:endParaRPr lang="en-IN" sz="2000" dirty="0"/>
          </a:p>
          <a:p>
            <a:pPr marL="135464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13507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Pie Chart Showing Successful Launches per Site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47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0005" y="5376653"/>
            <a:ext cx="10982528" cy="1174173"/>
          </a:xfrm>
        </p:spPr>
        <p:txBody>
          <a:bodyPr/>
          <a:lstStyle/>
          <a:p>
            <a:r>
              <a:rPr lang="en-US" sz="2000" dirty="0" smtClean="0"/>
              <a:t>The above pie chart shows that KSC LC-39A and CCAFS LC-40 account for the most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number of successful launches </a:t>
            </a:r>
            <a:r>
              <a:rPr lang="en-US" sz="2000" dirty="0" err="1" smtClean="0"/>
              <a:t>i.e</a:t>
            </a:r>
            <a:r>
              <a:rPr lang="en-US" sz="2000" dirty="0" smtClean="0"/>
              <a:t> they are the most suitable for launches</a:t>
            </a:r>
            <a:r>
              <a:rPr lang="en-US" sz="2000" dirty="0" smtClean="0"/>
              <a:t>. 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94" y="1014259"/>
            <a:ext cx="10684902" cy="41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54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Pie Chart Showing Successful Launches at </a:t>
            </a:r>
            <a:r>
              <a:rPr lang="en-US" sz="2800" dirty="0"/>
              <a:t>KSC LC-39A 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48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0005" y="5376654"/>
            <a:ext cx="10982528" cy="525382"/>
          </a:xfrm>
        </p:spPr>
        <p:txBody>
          <a:bodyPr/>
          <a:lstStyle/>
          <a:p>
            <a:r>
              <a:rPr lang="en-US" sz="2000" dirty="0" smtClean="0"/>
              <a:t>The above pie chart shows that  ~77% of launches at KSC LC-39A were successful.</a:t>
            </a:r>
          </a:p>
          <a:p>
            <a:pPr marL="135464" indent="0">
              <a:buNone/>
            </a:pPr>
            <a:r>
              <a:rPr lang="en-US" sz="2000" dirty="0" smtClean="0"/>
              <a:t>. 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07" y="1070264"/>
            <a:ext cx="10301186" cy="39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42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Scatter plot showing Successful launches vs Payload Mass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49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65" y="873318"/>
            <a:ext cx="10245436" cy="2398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64" y="3593852"/>
            <a:ext cx="10245437" cy="25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03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0141" y="1922885"/>
            <a:ext cx="10611718" cy="4207049"/>
          </a:xfrm>
        </p:spPr>
        <p:txBody>
          <a:bodyPr/>
          <a:lstStyle/>
          <a:p>
            <a:r>
              <a:rPr lang="en-US" sz="2000" dirty="0" smtClean="0"/>
              <a:t>We will try to determine if the first stage will land </a:t>
            </a:r>
            <a:r>
              <a:rPr lang="en-US" sz="2000" dirty="0" err="1" smtClean="0"/>
              <a:t>successfully.Space</a:t>
            </a:r>
            <a:r>
              <a:rPr lang="en-US" sz="2000" dirty="0" smtClean="0"/>
              <a:t> </a:t>
            </a:r>
            <a:r>
              <a:rPr lang="en-US" sz="2000" dirty="0"/>
              <a:t>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This information can be used if an alternate company wants to bid against space X for a rocket launch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Problems that need to be solved.</a:t>
            </a:r>
          </a:p>
          <a:p>
            <a:pPr lvl="1"/>
            <a:r>
              <a:rPr lang="en-US" sz="2000" dirty="0" smtClean="0"/>
              <a:t>What is the best booster version?</a:t>
            </a:r>
          </a:p>
          <a:p>
            <a:pPr lvl="1"/>
            <a:r>
              <a:rPr lang="en-US" sz="2000" dirty="0" smtClean="0"/>
              <a:t>What is the most suitable orbit for launches?</a:t>
            </a:r>
          </a:p>
          <a:p>
            <a:pPr lvl="1"/>
            <a:r>
              <a:rPr lang="en-US" sz="2000" dirty="0" smtClean="0"/>
              <a:t>What is the most suitable launch site?</a:t>
            </a:r>
            <a:endParaRPr lang="en-I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8100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/>
              <a:t>Scatter plot showing Successful launches vs Payload Mass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50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5891" y="3319255"/>
            <a:ext cx="10982528" cy="1190400"/>
          </a:xfrm>
        </p:spPr>
        <p:txBody>
          <a:bodyPr/>
          <a:lstStyle/>
          <a:p>
            <a:r>
              <a:rPr lang="en-US" sz="2000" dirty="0" smtClean="0"/>
              <a:t>The second scatter plot shows that in the range 3000 to 4000 ,the B5 booster version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is the best choice with no failed launches while v1.1 tends to perform the worst</a:t>
            </a:r>
            <a:r>
              <a:rPr lang="en-US" sz="2000" dirty="0" smtClean="0"/>
              <a:t>. </a:t>
            </a:r>
          </a:p>
          <a:p>
            <a:pPr marL="135464" indent="0">
              <a:buNone/>
            </a:pPr>
            <a:endParaRPr lang="en-IN" sz="2000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idx="1"/>
          </p:nvPr>
        </p:nvSpPr>
        <p:spPr>
          <a:xfrm>
            <a:off x="730005" y="1546873"/>
            <a:ext cx="10982528" cy="1190400"/>
          </a:xfrm>
        </p:spPr>
        <p:txBody>
          <a:bodyPr/>
          <a:lstStyle/>
          <a:p>
            <a:r>
              <a:rPr lang="en-US" sz="2000" dirty="0" smtClean="0"/>
              <a:t>The first scatter plot shows that in the range 0 to 10000 ,the FT booster version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 is the best choice while v1.1 tends to perform the worst</a:t>
            </a:r>
            <a:r>
              <a:rPr lang="en-US" sz="2000" dirty="0" smtClean="0"/>
              <a:t>. </a:t>
            </a:r>
          </a:p>
          <a:p>
            <a:pPr marL="135464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178486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Classification Accuracy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52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14514" y="5604553"/>
            <a:ext cx="10982528" cy="525382"/>
          </a:xfrm>
        </p:spPr>
        <p:txBody>
          <a:bodyPr/>
          <a:lstStyle/>
          <a:p>
            <a:r>
              <a:rPr lang="en-US" sz="2000" dirty="0" smtClean="0"/>
              <a:t>The above bar chart shows that all the models trained have accuracy of ~84%.</a:t>
            </a:r>
          </a:p>
          <a:p>
            <a:pPr marL="135464" indent="0">
              <a:buNone/>
            </a:pPr>
            <a:r>
              <a:rPr lang="en-US" sz="2000" dirty="0" smtClean="0"/>
              <a:t>. </a:t>
            </a:r>
            <a:endParaRPr lang="en-IN" sz="2000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961559795"/>
              </p:ext>
            </p:extLst>
          </p:nvPr>
        </p:nvGraphicFramePr>
        <p:xfrm>
          <a:off x="2032000" y="719666"/>
          <a:ext cx="8128000" cy="468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43888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Confusion Matrix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53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14514" y="4500197"/>
            <a:ext cx="10982528" cy="1547311"/>
          </a:xfrm>
        </p:spPr>
        <p:txBody>
          <a:bodyPr/>
          <a:lstStyle/>
          <a:p>
            <a:r>
              <a:rPr lang="en-US" sz="2000" dirty="0" smtClean="0"/>
              <a:t>The confusion matrix of KNN has 3 FP (false positive) which means that they were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classified as “land” even though “did not land” and 3 TN (true negative) which means </a:t>
            </a:r>
          </a:p>
          <a:p>
            <a:pPr marL="135464" indent="0">
              <a:buNone/>
            </a:pPr>
            <a:r>
              <a:rPr lang="en-US" sz="2000" dirty="0" smtClean="0"/>
              <a:t>       that they were classified as “did not land” when they were “did not land”.      </a:t>
            </a:r>
            <a:r>
              <a:rPr lang="en-US" sz="2000" dirty="0" smtClean="0"/>
              <a:t>0 FN </a:t>
            </a:r>
          </a:p>
          <a:p>
            <a:pPr marL="135464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  (false negative) which means all the values in “land” were classified correctly as “land”.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64" y="945573"/>
            <a:ext cx="7429499" cy="31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99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Conclusions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54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5891" y="1413084"/>
            <a:ext cx="10982528" cy="4416217"/>
          </a:xfrm>
        </p:spPr>
        <p:txBody>
          <a:bodyPr/>
          <a:lstStyle/>
          <a:p>
            <a:r>
              <a:rPr lang="en-US" sz="2000" dirty="0" smtClean="0"/>
              <a:t>We trained a KNN model with ~84%,this was found to be the performing model which</a:t>
            </a:r>
          </a:p>
          <a:p>
            <a:pPr marL="135464" indent="0">
              <a:buNone/>
            </a:pPr>
            <a:r>
              <a:rPr lang="en-US" sz="2000" dirty="0" smtClean="0"/>
              <a:t>      was then used to predict the success rate of the launches.</a:t>
            </a:r>
          </a:p>
          <a:p>
            <a:pPr marL="135464" indent="0">
              <a:buNone/>
            </a:pPr>
            <a:endParaRPr lang="en-US" sz="2000" dirty="0" smtClean="0"/>
          </a:p>
          <a:p>
            <a:r>
              <a:rPr lang="en-US" sz="2000" dirty="0" smtClean="0"/>
              <a:t>We observed that FT Booster version performs best in the range 0 to 10000 KG payload.</a:t>
            </a:r>
          </a:p>
          <a:p>
            <a:endParaRPr lang="en-US" sz="2000" dirty="0" smtClean="0"/>
          </a:p>
          <a:p>
            <a:r>
              <a:rPr lang="en-US" sz="2000" dirty="0" smtClean="0"/>
              <a:t>We </a:t>
            </a:r>
            <a:r>
              <a:rPr lang="en-US" sz="2000" dirty="0"/>
              <a:t>observed that </a:t>
            </a:r>
            <a:r>
              <a:rPr lang="en-US" sz="2000" dirty="0" smtClean="0"/>
              <a:t>KSC </a:t>
            </a:r>
            <a:r>
              <a:rPr lang="en-US" sz="2000" dirty="0"/>
              <a:t>LC-39A and CCAFS LC-40 account for the </a:t>
            </a:r>
            <a:r>
              <a:rPr lang="en-US" sz="2000" dirty="0" smtClean="0"/>
              <a:t>most number </a:t>
            </a:r>
            <a:r>
              <a:rPr lang="en-US" sz="2000" dirty="0"/>
              <a:t>of successful launches </a:t>
            </a:r>
            <a:r>
              <a:rPr lang="en-US" sz="2000" dirty="0" err="1"/>
              <a:t>i.e</a:t>
            </a:r>
            <a:r>
              <a:rPr lang="en-US" sz="2000" dirty="0"/>
              <a:t> they are the most suitable for launches. </a:t>
            </a:r>
            <a:endParaRPr lang="en-US" sz="2000" dirty="0" smtClean="0"/>
          </a:p>
          <a:p>
            <a:pPr marL="135464" indent="0">
              <a:buNone/>
            </a:pPr>
            <a:endParaRPr lang="en-IN" sz="2000" dirty="0"/>
          </a:p>
          <a:p>
            <a:r>
              <a:rPr lang="en-US" sz="2000" dirty="0" smtClean="0"/>
              <a:t>We observed that he </a:t>
            </a:r>
            <a:r>
              <a:rPr lang="en-US" sz="2000" dirty="0"/>
              <a:t>success rate of  ES-L1,GEO ,HEO ,SSO and VLEO appears to be significantly more than others indicating that they are more suitable for launches.</a:t>
            </a:r>
            <a:endParaRPr lang="en-US" sz="2000" dirty="0" smtClean="0"/>
          </a:p>
          <a:p>
            <a:endParaRPr lang="en-US" sz="2000" dirty="0" smtClean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48547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4514" y="208828"/>
            <a:ext cx="10625282" cy="526665"/>
          </a:xfrm>
        </p:spPr>
        <p:txBody>
          <a:bodyPr/>
          <a:lstStyle/>
          <a:p>
            <a:r>
              <a:rPr lang="en-US" sz="2670" dirty="0" smtClean="0"/>
              <a:t>Appendix</a:t>
            </a:r>
            <a:endParaRPr lang="en-IN" sz="267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55</a:t>
            </a:fld>
            <a:endParaRPr lang="en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738127" y="2691088"/>
            <a:ext cx="3984145" cy="1080734"/>
          </a:xfrm>
        </p:spPr>
        <p:txBody>
          <a:bodyPr/>
          <a:lstStyle/>
          <a:p>
            <a:r>
              <a:rPr lang="en-IN" sz="2000" dirty="0" smtClean="0">
                <a:hlinkClick r:id="rId2"/>
              </a:rPr>
              <a:t>GitHub repo Link</a:t>
            </a:r>
            <a:endParaRPr lang="en-IN" sz="2000" dirty="0" smtClean="0"/>
          </a:p>
          <a:p>
            <a:pPr marL="135464" indent="0">
              <a:buNone/>
            </a:pPr>
            <a:endParaRPr lang="en-IN" sz="2000" dirty="0" smtClean="0"/>
          </a:p>
          <a:p>
            <a:r>
              <a:rPr lang="en-IN" sz="2000" dirty="0" smtClean="0">
                <a:hlinkClick r:id="rId3"/>
              </a:rPr>
              <a:t>Template Design Credits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14893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Data Collection Methodology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0869" y="2071767"/>
            <a:ext cx="9083370" cy="3914400"/>
          </a:xfrm>
        </p:spPr>
        <p:txBody>
          <a:bodyPr/>
          <a:lstStyle/>
          <a:p>
            <a:r>
              <a:rPr lang="en-US" dirty="0"/>
              <a:t>Data is mainly collected using </a:t>
            </a:r>
            <a:r>
              <a:rPr lang="en-US" dirty="0" err="1" smtClean="0"/>
              <a:t>SpaceX</a:t>
            </a:r>
            <a:r>
              <a:rPr lang="en-US" dirty="0" smtClean="0"/>
              <a:t> </a:t>
            </a:r>
            <a:r>
              <a:rPr lang="en-US" dirty="0"/>
              <a:t>Rest </a:t>
            </a:r>
            <a:r>
              <a:rPr lang="en-US" dirty="0" smtClean="0"/>
              <a:t>API.</a:t>
            </a:r>
          </a:p>
          <a:p>
            <a:pPr marL="135464" indent="0">
              <a:buNone/>
            </a:pPr>
            <a:endParaRPr lang="en-US" dirty="0" smtClean="0"/>
          </a:p>
          <a:p>
            <a:r>
              <a:rPr lang="en-US" dirty="0"/>
              <a:t>The API will provide us data regarding rockets used</a:t>
            </a:r>
            <a:r>
              <a:rPr lang="en-US" dirty="0" smtClean="0"/>
              <a:t>, payload delivered , launch specifications , landing specifications and </a:t>
            </a:r>
            <a:r>
              <a:rPr lang="en-US" dirty="0"/>
              <a:t>landing outcome of </a:t>
            </a:r>
            <a:r>
              <a:rPr lang="en-US" dirty="0" smtClean="0"/>
              <a:t>launches</a:t>
            </a:r>
          </a:p>
          <a:p>
            <a:pPr marL="135464" indent="0">
              <a:buNone/>
            </a:pPr>
            <a:endParaRPr lang="en-US" dirty="0" smtClean="0"/>
          </a:p>
          <a:p>
            <a:r>
              <a:rPr lang="en-US" dirty="0"/>
              <a:t>The endpoints of </a:t>
            </a:r>
            <a:r>
              <a:rPr lang="en-US" dirty="0" err="1" smtClean="0"/>
              <a:t>SpaceX</a:t>
            </a:r>
            <a:r>
              <a:rPr lang="en-US" dirty="0" smtClean="0"/>
              <a:t> </a:t>
            </a:r>
            <a:r>
              <a:rPr lang="en-US" dirty="0"/>
              <a:t>REST API start with api.spacexdata.com/v4/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939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Data Collection Methodology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315" y="1750754"/>
            <a:ext cx="9083370" cy="3550820"/>
          </a:xfrm>
        </p:spPr>
        <p:txBody>
          <a:bodyPr/>
          <a:lstStyle/>
          <a:p>
            <a:pPr marL="135464" indent="0">
              <a:buNone/>
            </a:pPr>
            <a:endParaRPr lang="en-US" dirty="0"/>
          </a:p>
          <a:p>
            <a:r>
              <a:rPr lang="en-US" dirty="0"/>
              <a:t>After Data is collected using </a:t>
            </a:r>
            <a:r>
              <a:rPr lang="en-US" dirty="0" err="1" smtClean="0"/>
              <a:t>SpaceX</a:t>
            </a:r>
            <a:r>
              <a:rPr lang="en-US" dirty="0" smtClean="0"/>
              <a:t> </a:t>
            </a:r>
            <a:r>
              <a:rPr lang="en-US" dirty="0"/>
              <a:t>REST API ,the data is normalized and then convert into pandas </a:t>
            </a:r>
            <a:r>
              <a:rPr lang="en-US" dirty="0" err="1"/>
              <a:t>dataframe</a:t>
            </a:r>
            <a:r>
              <a:rPr lang="en-US" dirty="0"/>
              <a:t> for further </a:t>
            </a:r>
            <a:r>
              <a:rPr lang="en-US" dirty="0" smtClean="0"/>
              <a:t>analysis.</a:t>
            </a:r>
          </a:p>
          <a:p>
            <a:pPr marL="135464" indent="0">
              <a:buNone/>
            </a:pPr>
            <a:endParaRPr lang="en-US" dirty="0" smtClean="0"/>
          </a:p>
          <a:p>
            <a:r>
              <a:rPr lang="en-US" dirty="0"/>
              <a:t>Another source used for </a:t>
            </a:r>
            <a:r>
              <a:rPr lang="en-US" dirty="0" smtClean="0"/>
              <a:t>data </a:t>
            </a:r>
            <a:r>
              <a:rPr lang="en-US" dirty="0"/>
              <a:t>collection is </a:t>
            </a:r>
            <a:r>
              <a:rPr lang="en-US" dirty="0" err="1"/>
              <a:t>wikipages</a:t>
            </a:r>
            <a:r>
              <a:rPr lang="en-US" dirty="0"/>
              <a:t> for extracting Falcon 9 </a:t>
            </a:r>
            <a:r>
              <a:rPr lang="en-US" dirty="0" smtClean="0"/>
              <a:t>launch </a:t>
            </a:r>
            <a:r>
              <a:rPr lang="en-US" dirty="0"/>
              <a:t>d</a:t>
            </a:r>
            <a:r>
              <a:rPr lang="en-US" dirty="0" smtClean="0"/>
              <a:t>ata .</a:t>
            </a:r>
          </a:p>
          <a:p>
            <a:pPr marL="135464" indent="0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8</a:t>
            </a:fld>
            <a:endParaRPr lang="en"/>
          </a:p>
        </p:txBody>
      </p:sp>
      <p:sp>
        <p:nvSpPr>
          <p:cNvPr id="6" name="Rectangle 5">
            <a:hlinkClick r:id="rId2" tooltip="Jupyter Notebook"/>
          </p:cNvPr>
          <p:cNvSpPr/>
          <p:nvPr/>
        </p:nvSpPr>
        <p:spPr>
          <a:xfrm>
            <a:off x="7928042" y="5531088"/>
            <a:ext cx="1643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999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09" y="116732"/>
            <a:ext cx="6091824" cy="6536987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478919" y="2908571"/>
            <a:ext cx="5163123" cy="476654"/>
          </a:xfrm>
        </p:spPr>
        <p:txBody>
          <a:bodyPr/>
          <a:lstStyle/>
          <a:p>
            <a:r>
              <a:rPr lang="en-IN" dirty="0" smtClean="0"/>
              <a:t>Data Collection </a:t>
            </a:r>
            <a:r>
              <a:rPr lang="en-IN" dirty="0" err="1" smtClean="0"/>
              <a:t>SpaceX</a:t>
            </a:r>
            <a:r>
              <a:rPr lang="en-IN" dirty="0" smtClean="0"/>
              <a:t> API</a:t>
            </a:r>
            <a:endParaRPr lang="en-IN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idx="2"/>
          </p:nvPr>
        </p:nvSpPr>
        <p:spPr>
          <a:xfrm>
            <a:off x="2062264" y="5176433"/>
            <a:ext cx="1643974" cy="482658"/>
          </a:xfrm>
        </p:spPr>
        <p:txBody>
          <a:bodyPr/>
          <a:lstStyle/>
          <a:p>
            <a:pPr marL="135464" indent="0">
              <a:buNone/>
            </a:pPr>
            <a:r>
              <a:rPr lang="en-IN" dirty="0" smtClean="0">
                <a:hlinkClick r:id="rId3"/>
              </a:rPr>
              <a:t>Notebook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02758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http://schemas.microsoft.com/office/2006/documentManagement/types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</TotalTime>
  <Words>2366</Words>
  <Application>Microsoft Office PowerPoint</Application>
  <PresentationFormat>Widescreen</PresentationFormat>
  <Paragraphs>342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Space Grotesk Light</vt:lpstr>
      <vt:lpstr>Wingdings</vt:lpstr>
      <vt:lpstr>Custom Design</vt:lpstr>
      <vt:lpstr>Bianca template</vt:lpstr>
      <vt:lpstr>PowerPoint Presentation</vt:lpstr>
      <vt:lpstr>Table of Contents</vt:lpstr>
      <vt:lpstr>Executive Summary</vt:lpstr>
      <vt:lpstr>Executive Summary</vt:lpstr>
      <vt:lpstr>Introduction</vt:lpstr>
      <vt:lpstr>PowerPoint Presentation</vt:lpstr>
      <vt:lpstr> Data Collection Methodology</vt:lpstr>
      <vt:lpstr> Data Collection Methodology</vt:lpstr>
      <vt:lpstr>Data Collection SpaceX API</vt:lpstr>
      <vt:lpstr>Data Collection Scraping</vt:lpstr>
      <vt:lpstr>Data Wrangling</vt:lpstr>
      <vt:lpstr>Data Wrangling</vt:lpstr>
      <vt:lpstr>Data Wrangling</vt:lpstr>
      <vt:lpstr>EDA with Data Visualization</vt:lpstr>
      <vt:lpstr>EDA with SQL</vt:lpstr>
      <vt:lpstr>Build an Interactive Map with Folium </vt:lpstr>
      <vt:lpstr>Build a Dashboard with Plotly Dash.</vt:lpstr>
      <vt:lpstr>Predictive Analysis (Classification) </vt:lpstr>
      <vt:lpstr>Predictive Analysis (Classification) </vt:lpstr>
      <vt:lpstr>Results</vt:lpstr>
      <vt:lpstr>Results</vt:lpstr>
      <vt:lpstr>Results</vt:lpstr>
      <vt:lpstr>PowerPoint Presentation</vt:lpstr>
      <vt:lpstr>Flight Number vs Launch Site</vt:lpstr>
      <vt:lpstr>Payload vs Launch Site</vt:lpstr>
      <vt:lpstr>Success rate vs Orbit Type</vt:lpstr>
      <vt:lpstr>Flight number vs Orbit type</vt:lpstr>
      <vt:lpstr>Payload vs Orbit type</vt:lpstr>
      <vt:lpstr>Payload vs Orbit type</vt:lpstr>
      <vt:lpstr>All launch site names</vt:lpstr>
      <vt:lpstr>Launch Site Names Begin with ‘CCA’ </vt:lpstr>
      <vt:lpstr>Launch Site Names Begin with ‘CCA’ </vt:lpstr>
      <vt:lpstr>Total Payload Mass </vt:lpstr>
      <vt:lpstr>Average Payload Mass by F9 v1.1 </vt:lpstr>
      <vt:lpstr>First Successful Ground Landing Date </vt:lpstr>
      <vt:lpstr>Successful Drone Ship Landing with Payload between 4000 and 6000 </vt:lpstr>
      <vt:lpstr>Total Number of Successful and Failure Mission Outcomes </vt:lpstr>
      <vt:lpstr>Boosters Carried Maximum Payload </vt:lpstr>
      <vt:lpstr>2015 Launch Records </vt:lpstr>
      <vt:lpstr>Rank Landing Outcomes Between 2010-06-04 and 2017-03-20 </vt:lpstr>
      <vt:lpstr>PowerPoint Presentation</vt:lpstr>
      <vt:lpstr>Map Showing All the Launch Sites</vt:lpstr>
      <vt:lpstr>Maps Showing Successful and Failed Launches for Each Site</vt:lpstr>
      <vt:lpstr>Map Showing Distance between launch site and its proximities</vt:lpstr>
      <vt:lpstr>Map Showing Distance between launch site and its proximities</vt:lpstr>
      <vt:lpstr>PowerPoint Presentation</vt:lpstr>
      <vt:lpstr>Pie Chart Showing Successful Launches per Site</vt:lpstr>
      <vt:lpstr>Pie Chart Showing Successful Launches at KSC LC-39A </vt:lpstr>
      <vt:lpstr>Scatter plot showing Successful launches vs Payload Mass</vt:lpstr>
      <vt:lpstr>Scatter plot showing Successful launches vs Payload Mass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Hitesh</cp:lastModifiedBy>
  <cp:revision>240</cp:revision>
  <dcterms:created xsi:type="dcterms:W3CDTF">2021-04-29T18:58:34Z</dcterms:created>
  <dcterms:modified xsi:type="dcterms:W3CDTF">2022-02-03T16:48:41Z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